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notesSlides/notesSlide13.xml" ContentType="application/vnd.openxmlformats-officedocument.presentationml.notesSlide+xml"/>
  <Override PartName="/ppt/charts/chart11.xml" ContentType="application/vnd.openxmlformats-officedocument.drawingml.chart+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charts/chart13.xml" ContentType="application/vnd.openxmlformats-officedocument.drawingml.chart+xml"/>
  <Override PartName="/ppt/notesSlides/notesSlide16.xml" ContentType="application/vnd.openxmlformats-officedocument.presentationml.notesSlide+xml"/>
  <Override PartName="/ppt/charts/chart14.xml" ContentType="application/vnd.openxmlformats-officedocument.drawingml.chart+xml"/>
  <Override PartName="/ppt/notesSlides/notesSlide17.xml" ContentType="application/vnd.openxmlformats-officedocument.presentationml.notesSlide+xml"/>
  <Override PartName="/ppt/charts/chart15.xml" ContentType="application/vnd.openxmlformats-officedocument.drawingml.chart+xml"/>
  <Override PartName="/ppt/notesSlides/notesSlide18.xml" ContentType="application/vnd.openxmlformats-officedocument.presentationml.notesSlide+xml"/>
  <Override PartName="/ppt/charts/chart16.xml" ContentType="application/vnd.openxmlformats-officedocument.drawingml.chart+xml"/>
  <Override PartName="/ppt/notesSlides/notesSlide19.xml" ContentType="application/vnd.openxmlformats-officedocument.presentationml.notesSlide+xml"/>
  <Override PartName="/ppt/charts/chart17.xml" ContentType="application/vnd.openxmlformats-officedocument.drawingml.chart+xml"/>
  <Override PartName="/ppt/notesSlides/notesSlide20.xml" ContentType="application/vnd.openxmlformats-officedocument.presentationml.notesSlide+xml"/>
  <Override PartName="/ppt/charts/chart18.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charts/chart19.xml" ContentType="application/vnd.openxmlformats-officedocument.drawingml.chart+xml"/>
  <Override PartName="/ppt/notesSlides/notesSlide22.xml" ContentType="application/vnd.openxmlformats-officedocument.presentationml.notesSlide+xml"/>
  <Override PartName="/ppt/charts/chart20.xml" ContentType="application/vnd.openxmlformats-officedocument.drawingml.chart+xml"/>
  <Override PartName="/ppt/notesSlides/notesSlide23.xml" ContentType="application/vnd.openxmlformats-officedocument.presentationml.notesSlide+xml"/>
  <Override PartName="/ppt/charts/chart21.xml" ContentType="application/vnd.openxmlformats-officedocument.drawingml.chart+xml"/>
  <Override PartName="/ppt/notesSlides/notesSlide24.xml" ContentType="application/vnd.openxmlformats-officedocument.presentationml.notesSlide+xml"/>
  <Override PartName="/ppt/charts/chart22.xml" ContentType="application/vnd.openxmlformats-officedocument.drawingml.chart+xml"/>
  <Override PartName="/ppt/notesSlides/notesSlide25.xml" ContentType="application/vnd.openxmlformats-officedocument.presentationml.notesSlide+xml"/>
  <Override PartName="/ppt/charts/chart23.xml" ContentType="application/vnd.openxmlformats-officedocument.drawingml.chart+xml"/>
  <Override PartName="/ppt/notesSlides/notesSlide26.xml" ContentType="application/vnd.openxmlformats-officedocument.presentationml.notesSlide+xml"/>
  <Override PartName="/ppt/charts/chart24.xml" ContentType="application/vnd.openxmlformats-officedocument.drawingml.chart+xml"/>
  <Override PartName="/ppt/notesSlides/notesSlide27.xml" ContentType="application/vnd.openxmlformats-officedocument.presentationml.notesSlide+xml"/>
  <Override PartName="/ppt/charts/chart25.xml" ContentType="application/vnd.openxmlformats-officedocument.drawingml.chart+xml"/>
  <Override PartName="/ppt/notesSlides/notesSlide28.xml" ContentType="application/vnd.openxmlformats-officedocument.presentationml.notesSlide+xml"/>
  <Override PartName="/ppt/charts/chart26.xml" ContentType="application/vnd.openxmlformats-officedocument.drawingml.chart+xml"/>
  <Override PartName="/ppt/notesSlides/notesSlide29.xml" ContentType="application/vnd.openxmlformats-officedocument.presentationml.notesSlide+xml"/>
  <Override PartName="/ppt/charts/chart27.xml" ContentType="application/vnd.openxmlformats-officedocument.drawingml.chart+xml"/>
  <Override PartName="/ppt/notesSlides/notesSlide30.xml" ContentType="application/vnd.openxmlformats-officedocument.presentationml.notesSlide+xml"/>
  <Override PartName="/ppt/charts/chart28.xml" ContentType="application/vnd.openxmlformats-officedocument.drawingml.chart+xml"/>
  <Override PartName="/ppt/notesSlides/notesSlide31.xml" ContentType="application/vnd.openxmlformats-officedocument.presentationml.notesSlide+xml"/>
  <Override PartName="/ppt/charts/chart29.xml" ContentType="application/vnd.openxmlformats-officedocument.drawingml.chart+xml"/>
  <Override PartName="/ppt/notesSlides/notesSlide32.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33.xml" ContentType="application/vnd.openxmlformats-officedocument.presentationml.notesSlide+xml"/>
  <Override PartName="/ppt/charts/chart32.xml" ContentType="application/vnd.openxmlformats-officedocument.drawingml.chart+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3.xml" ContentType="application/vnd.openxmlformats-officedocument.drawingml.chart+xml"/>
  <Override PartName="/ppt/notesSlides/notesSlide36.xml" ContentType="application/vnd.openxmlformats-officedocument.presentationml.notesSlide+xml"/>
  <Override PartName="/ppt/charts/chart34.xml" ContentType="application/vnd.openxmlformats-officedocument.drawingml.chart+xml"/>
  <Override PartName="/ppt/notesSlides/notesSlide37.xml" ContentType="application/vnd.openxmlformats-officedocument.presentationml.notesSlide+xml"/>
  <Override PartName="/ppt/charts/chart35.xml" ContentType="application/vnd.openxmlformats-officedocument.drawingml.chart+xml"/>
  <Override PartName="/ppt/notesSlides/notesSlide38.xml" ContentType="application/vnd.openxmlformats-officedocument.presentationml.notesSlide+xml"/>
  <Override PartName="/ppt/charts/chart36.xml" ContentType="application/vnd.openxmlformats-officedocument.drawingml.chart+xml"/>
  <Override PartName="/ppt/notesSlides/notesSlide39.xml" ContentType="application/vnd.openxmlformats-officedocument.presentationml.notesSlide+xml"/>
  <Override PartName="/ppt/charts/chart37.xml" ContentType="application/vnd.openxmlformats-officedocument.drawingml.chart+xml"/>
  <Override PartName="/ppt/notesSlides/notesSlide40.xml" ContentType="application/vnd.openxmlformats-officedocument.presentationml.notesSlide+xml"/>
  <Override PartName="/ppt/charts/chart38.xml" ContentType="application/vnd.openxmlformats-officedocument.drawingml.chart+xml"/>
  <Override PartName="/ppt/notesSlides/notesSlide41.xml" ContentType="application/vnd.openxmlformats-officedocument.presentationml.notesSlide+xml"/>
  <Override PartName="/ppt/charts/chart39.xml" ContentType="application/vnd.openxmlformats-officedocument.drawingml.chart+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7" r:id="rId2"/>
    <p:sldId id="269" r:id="rId3"/>
    <p:sldId id="516" r:id="rId4"/>
    <p:sldId id="518" r:id="rId5"/>
    <p:sldId id="519" r:id="rId6"/>
    <p:sldId id="520" r:id="rId7"/>
    <p:sldId id="521" r:id="rId8"/>
    <p:sldId id="522" r:id="rId9"/>
    <p:sldId id="523" r:id="rId10"/>
    <p:sldId id="524" r:id="rId11"/>
    <p:sldId id="525" r:id="rId12"/>
    <p:sldId id="526" r:id="rId13"/>
    <p:sldId id="527" r:id="rId14"/>
    <p:sldId id="528" r:id="rId15"/>
    <p:sldId id="529" r:id="rId16"/>
    <p:sldId id="530" r:id="rId17"/>
    <p:sldId id="531" r:id="rId18"/>
    <p:sldId id="532" r:id="rId19"/>
    <p:sldId id="533" r:id="rId20"/>
    <p:sldId id="536" r:id="rId21"/>
    <p:sldId id="537" r:id="rId22"/>
    <p:sldId id="535" r:id="rId23"/>
    <p:sldId id="538" r:id="rId24"/>
    <p:sldId id="539" r:id="rId25"/>
    <p:sldId id="540" r:id="rId26"/>
    <p:sldId id="541" r:id="rId27"/>
    <p:sldId id="542" r:id="rId28"/>
    <p:sldId id="543" r:id="rId29"/>
    <p:sldId id="544" r:id="rId30"/>
    <p:sldId id="545" r:id="rId31"/>
    <p:sldId id="546" r:id="rId32"/>
    <p:sldId id="547" r:id="rId33"/>
    <p:sldId id="548" r:id="rId34"/>
    <p:sldId id="549" r:id="rId35"/>
    <p:sldId id="550" r:id="rId36"/>
    <p:sldId id="556" r:id="rId37"/>
    <p:sldId id="551" r:id="rId38"/>
    <p:sldId id="552" r:id="rId39"/>
    <p:sldId id="553" r:id="rId40"/>
    <p:sldId id="554" r:id="rId41"/>
    <p:sldId id="555" r:id="rId42"/>
    <p:sldId id="327" r:id="rId43"/>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Φωτεινό στυλ 3 - Έμφαση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Φωτεινό στυλ 3 - Έμφαση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94685" autoAdjust="0"/>
  </p:normalViewPr>
  <p:slideViewPr>
    <p:cSldViewPr>
      <p:cViewPr varScale="1">
        <p:scale>
          <a:sx n="107" d="100"/>
          <a:sy n="107" d="100"/>
        </p:scale>
        <p:origin x="-114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_________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_____________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_________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_________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_________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_________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______________Microsoft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______________Microsoft_Excel17.xlsx"/></Relationships>
</file>

<file path=ppt/charts/_rels/chart18.xml.rels><?xml version="1.0" encoding="UTF-8" standalone="yes"?>
<Relationships xmlns="http://schemas.openxmlformats.org/package/2006/relationships"><Relationship Id="rId2" Type="http://schemas.openxmlformats.org/officeDocument/2006/relationships/package" Target="../embeddings/___________________Microsoft_Excel18.xlsx"/><Relationship Id="rId1" Type="http://schemas.openxmlformats.org/officeDocument/2006/relationships/themeOverride" Target="../theme/themeOverride1.xml"/></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______________Microsoft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______________Microsoft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______________Microsoft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______________Microsoft_Excel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______________Microsoft_Excel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______________Microsoft_Excel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______________Microsoft_Excel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______________Microsoft_Excel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___________________Microsoft_Excel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___________________Microsoft_Excel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___________________Microsoft_Excel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Microsoft_Excel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___________________Microsoft_Excel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___________________Microsoft_Excel31.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______________Microsoft_Excel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______________Microsoft_Excel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___________________Microsoft_Excel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___________________Microsoft_Excel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___________________Microsoft_Excel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___________________Microsoft_Excel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___________________Microsoft_Excel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___________________Microsoft_Excel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_________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_________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_________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_____________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_________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'EXTRA ΚΑΤΑΝΑΛΩΤΩΝ '!$B$98</c:f>
              <c:strCache>
                <c:ptCount val="1"/>
                <c:pt idx="0">
                  <c:v>5 - Πολύ</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'!$D$97;'EXTRA ΚΑΤΑΝΑΛΩΤΩΝ '!$F$97;'EXTRA ΚΑΤΑΝΑΛΩΤΩΝ '!$H$97)</c:f>
              <c:strCache>
                <c:ptCount val="3"/>
                <c:pt idx="0">
                  <c:v>Για την υγεία σας</c:v>
                </c:pt>
                <c:pt idx="1">
                  <c:v>Για την υγεία των δικών σας</c:v>
                </c:pt>
                <c:pt idx="2">
                  <c:v>Για τα οικονομικά σας</c:v>
                </c:pt>
              </c:strCache>
            </c:strRef>
          </c:cat>
          <c:val>
            <c:numRef>
              <c:f>('EXTRA ΚΑΤΑΝΑΛΩΤΩΝ '!$D$98;'EXTRA ΚΑΤΑΝΑΛΩΤΩΝ '!$F$98;'EXTRA ΚΑΤΑΝΑΛΩΤΩΝ '!$H$98)</c:f>
              <c:numCache>
                <c:formatCode>0%</c:formatCode>
                <c:ptCount val="3"/>
                <c:pt idx="0">
                  <c:v>0.20606570490718013</c:v>
                </c:pt>
                <c:pt idx="1">
                  <c:v>0.39477277429142837</c:v>
                </c:pt>
                <c:pt idx="2">
                  <c:v>0.37809284748848382</c:v>
                </c:pt>
              </c:numCache>
            </c:numRef>
          </c:val>
        </c:ser>
        <c:ser>
          <c:idx val="1"/>
          <c:order val="1"/>
          <c:tx>
            <c:strRef>
              <c:f>'EXTRA ΚΑΤΑΝΑΛΩΤΩΝ '!$B$99</c:f>
              <c:strCache>
                <c:ptCount val="1"/>
                <c:pt idx="0">
                  <c:v>4 - Αρκετά</c:v>
                </c:pt>
              </c:strCache>
            </c:strRef>
          </c:tx>
          <c:spPr>
            <a:solidFill>
              <a:schemeClr val="accent3">
                <a:lumMod val="60000"/>
                <a:lumOff val="40000"/>
              </a:schemeClr>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'!$D$97;'EXTRA ΚΑΤΑΝΑΛΩΤΩΝ '!$F$97;'EXTRA ΚΑΤΑΝΑΛΩΤΩΝ '!$H$97)</c:f>
              <c:strCache>
                <c:ptCount val="3"/>
                <c:pt idx="0">
                  <c:v>Για την υγεία σας</c:v>
                </c:pt>
                <c:pt idx="1">
                  <c:v>Για την υγεία των δικών σας</c:v>
                </c:pt>
                <c:pt idx="2">
                  <c:v>Για τα οικονομικά σας</c:v>
                </c:pt>
              </c:strCache>
            </c:strRef>
          </c:cat>
          <c:val>
            <c:numRef>
              <c:f>('EXTRA ΚΑΤΑΝΑΛΩΤΩΝ '!$D$99;'EXTRA ΚΑΤΑΝΑΛΩΤΩΝ '!$F$99;'EXTRA ΚΑΤΑΝΑΛΩΤΩΝ '!$H$99)</c:f>
              <c:numCache>
                <c:formatCode>0%</c:formatCode>
                <c:ptCount val="3"/>
                <c:pt idx="0">
                  <c:v>0.21261688687832739</c:v>
                </c:pt>
                <c:pt idx="1">
                  <c:v>0.23161161299220745</c:v>
                </c:pt>
                <c:pt idx="2">
                  <c:v>0.21846467878520406</c:v>
                </c:pt>
              </c:numCache>
            </c:numRef>
          </c:val>
        </c:ser>
        <c:ser>
          <c:idx val="2"/>
          <c:order val="2"/>
          <c:tx>
            <c:strRef>
              <c:f>'EXTRA ΚΑΤΑΝΑΛΩΤΩΝ '!$B$100</c:f>
              <c:strCache>
                <c:ptCount val="1"/>
                <c:pt idx="0">
                  <c:v>3 - Ούτε Πολύ/Ούτε Λίγο</c:v>
                </c:pt>
              </c:strCache>
            </c:strRef>
          </c:tx>
          <c:spPr>
            <a:solidFill>
              <a:schemeClr val="bg1">
                <a:lumMod val="65000"/>
              </a:schemeClr>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'!$D$97;'EXTRA ΚΑΤΑΝΑΛΩΤΩΝ '!$F$97;'EXTRA ΚΑΤΑΝΑΛΩΤΩΝ '!$H$97)</c:f>
              <c:strCache>
                <c:ptCount val="3"/>
                <c:pt idx="0">
                  <c:v>Για την υγεία σας</c:v>
                </c:pt>
                <c:pt idx="1">
                  <c:v>Για την υγεία των δικών σας</c:v>
                </c:pt>
                <c:pt idx="2">
                  <c:v>Για τα οικονομικά σας</c:v>
                </c:pt>
              </c:strCache>
            </c:strRef>
          </c:cat>
          <c:val>
            <c:numRef>
              <c:f>('EXTRA ΚΑΤΑΝΑΛΩΤΩΝ '!$D$100;'EXTRA ΚΑΤΑΝΑΛΩΤΩΝ '!$F$100;'EXTRA ΚΑΤΑΝΑΛΩΤΩΝ '!$H$100)</c:f>
              <c:numCache>
                <c:formatCode>0%</c:formatCode>
                <c:ptCount val="3"/>
                <c:pt idx="0">
                  <c:v>0.21869914213996092</c:v>
                </c:pt>
                <c:pt idx="1">
                  <c:v>0.14713468036687133</c:v>
                </c:pt>
                <c:pt idx="2">
                  <c:v>0.17717154442390973</c:v>
                </c:pt>
              </c:numCache>
            </c:numRef>
          </c:val>
        </c:ser>
        <c:ser>
          <c:idx val="3"/>
          <c:order val="3"/>
          <c:tx>
            <c:strRef>
              <c:f>'EXTRA ΚΑΤΑΝΑΛΩΤΩΝ '!$B$101</c:f>
              <c:strCache>
                <c:ptCount val="1"/>
                <c:pt idx="0">
                  <c:v>2 - Λίγο</c:v>
                </c:pt>
              </c:strCache>
            </c:strRef>
          </c:tx>
          <c:spPr>
            <a:solidFill>
              <a:srgbClr val="0070C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'!$D$97;'EXTRA ΚΑΤΑΝΑΛΩΤΩΝ '!$F$97;'EXTRA ΚΑΤΑΝΑΛΩΤΩΝ '!$H$97)</c:f>
              <c:strCache>
                <c:ptCount val="3"/>
                <c:pt idx="0">
                  <c:v>Για την υγεία σας</c:v>
                </c:pt>
                <c:pt idx="1">
                  <c:v>Για την υγεία των δικών σας</c:v>
                </c:pt>
                <c:pt idx="2">
                  <c:v>Για τα οικονομικά σας</c:v>
                </c:pt>
              </c:strCache>
            </c:strRef>
          </c:cat>
          <c:val>
            <c:numRef>
              <c:f>('EXTRA ΚΑΤΑΝΑΛΩΤΩΝ '!$D$101;'EXTRA ΚΑΤΑΝΑΛΩΤΩΝ '!$F$101;'EXTRA ΚΑΤΑΝΑΛΩΤΩΝ '!$H$101)</c:f>
              <c:numCache>
                <c:formatCode>0%</c:formatCode>
                <c:ptCount val="3"/>
                <c:pt idx="0">
                  <c:v>0.14546382368355718</c:v>
                </c:pt>
                <c:pt idx="1">
                  <c:v>9.9482794290048929E-2</c:v>
                </c:pt>
                <c:pt idx="2">
                  <c:v>9.0902821835434328E-2</c:v>
                </c:pt>
              </c:numCache>
            </c:numRef>
          </c:val>
        </c:ser>
        <c:ser>
          <c:idx val="4"/>
          <c:order val="4"/>
          <c:tx>
            <c:strRef>
              <c:f>'EXTRA ΚΑΤΑΝΑΛΩΤΩΝ '!$B$102</c:f>
              <c:strCache>
                <c:ptCount val="1"/>
                <c:pt idx="0">
                  <c:v>1 - Καθόλου</c:v>
                </c:pt>
              </c:strCache>
            </c:strRef>
          </c:tx>
          <c:spPr>
            <a:solidFill>
              <a:srgbClr val="00206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'!$D$97;'EXTRA ΚΑΤΑΝΑΛΩΤΩΝ '!$F$97;'EXTRA ΚΑΤΑΝΑΛΩΤΩΝ '!$H$97)</c:f>
              <c:strCache>
                <c:ptCount val="3"/>
                <c:pt idx="0">
                  <c:v>Για την υγεία σας</c:v>
                </c:pt>
                <c:pt idx="1">
                  <c:v>Για την υγεία των δικών σας</c:v>
                </c:pt>
                <c:pt idx="2">
                  <c:v>Για τα οικονομικά σας</c:v>
                </c:pt>
              </c:strCache>
            </c:strRef>
          </c:cat>
          <c:val>
            <c:numRef>
              <c:f>('EXTRA ΚΑΤΑΝΑΛΩΤΩΝ '!$D$102;'EXTRA ΚΑΤΑΝΑΛΩΤΩΝ '!$F$102;'EXTRA ΚΑΤΑΝΑΛΩΤΩΝ '!$H$102)</c:f>
              <c:numCache>
                <c:formatCode>0%</c:formatCode>
                <c:ptCount val="3"/>
                <c:pt idx="0">
                  <c:v>0.21137561029432045</c:v>
                </c:pt>
                <c:pt idx="1">
                  <c:v>0.11968829735880286</c:v>
                </c:pt>
                <c:pt idx="2">
                  <c:v>0.11827986649380741</c:v>
                </c:pt>
              </c:numCache>
            </c:numRef>
          </c:val>
        </c:ser>
        <c:ser>
          <c:idx val="5"/>
          <c:order val="5"/>
          <c:tx>
            <c:strRef>
              <c:f>'EXTRA ΚΑΤΑΝΑΛΩΤΩΝ '!$B$103</c:f>
              <c:strCache>
                <c:ptCount val="1"/>
                <c:pt idx="0">
                  <c:v>Δεν έχω γνώμη/Δεν απαντώ (αυθόρμητα)</c:v>
                </c:pt>
              </c:strCache>
            </c:strRef>
          </c:tx>
          <c:spPr>
            <a:solidFill>
              <a:srgbClr val="FFC000"/>
            </a:solidFill>
          </c:spPr>
          <c:invertIfNegative val="0"/>
          <c:dLbls>
            <c:dLbl>
              <c:idx val="0"/>
              <c:layout>
                <c:manualLayout>
                  <c:x val="1.18660524756759E-3"/>
                  <c:y val="9.1334345786976134E-2"/>
                </c:manualLayout>
              </c:layout>
              <c:showLegendKey val="0"/>
              <c:showVal val="1"/>
              <c:showCatName val="0"/>
              <c:showSerName val="0"/>
              <c:showPercent val="0"/>
              <c:showBubbleSize val="0"/>
            </c:dLbl>
            <c:dLbl>
              <c:idx val="1"/>
              <c:layout>
                <c:manualLayout>
                  <c:x val="0"/>
                  <c:y val="8.8184646150427787E-2"/>
                </c:manualLayout>
              </c:layout>
              <c:showLegendKey val="0"/>
              <c:showVal val="1"/>
              <c:showCatName val="0"/>
              <c:showSerName val="0"/>
              <c:showPercent val="0"/>
              <c:showBubbleSize val="0"/>
            </c:dLbl>
            <c:dLbl>
              <c:idx val="2"/>
              <c:layout>
                <c:manualLayout>
                  <c:x val="4.7409458821649738E-3"/>
                  <c:y val="0.10078245274334589"/>
                </c:manualLayout>
              </c:layout>
              <c:showLegendKey val="0"/>
              <c:showVal val="1"/>
              <c:showCatName val="0"/>
              <c:showSerName val="0"/>
              <c:showPercent val="0"/>
              <c:showBubbleSize val="0"/>
            </c:dLbl>
            <c:txPr>
              <a:bodyPr/>
              <a:lstStyle/>
              <a:p>
                <a:pPr>
                  <a:defRPr sz="1200" b="1">
                    <a:solidFill>
                      <a:sysClr val="windowText" lastClr="000000"/>
                    </a:solidFill>
                  </a:defRPr>
                </a:pPr>
                <a:endParaRPr lang="el-GR"/>
              </a:p>
            </c:txPr>
            <c:showLegendKey val="0"/>
            <c:showVal val="1"/>
            <c:showCatName val="0"/>
            <c:showSerName val="0"/>
            <c:showPercent val="0"/>
            <c:showBubbleSize val="0"/>
            <c:showLeaderLines val="0"/>
          </c:dLbls>
          <c:cat>
            <c:strRef>
              <c:f>('EXTRA ΚΑΤΑΝΑΛΩΤΩΝ '!$D$97;'EXTRA ΚΑΤΑΝΑΛΩΤΩΝ '!$F$97;'EXTRA ΚΑΤΑΝΑΛΩΤΩΝ '!$H$97)</c:f>
              <c:strCache>
                <c:ptCount val="3"/>
                <c:pt idx="0">
                  <c:v>Για την υγεία σας</c:v>
                </c:pt>
                <c:pt idx="1">
                  <c:v>Για την υγεία των δικών σας</c:v>
                </c:pt>
                <c:pt idx="2">
                  <c:v>Για τα οικονομικά σας</c:v>
                </c:pt>
              </c:strCache>
            </c:strRef>
          </c:cat>
          <c:val>
            <c:numRef>
              <c:f>('EXTRA ΚΑΤΑΝΑΛΩΤΩΝ '!$D$103;'EXTRA ΚΑΤΑΝΑΛΩΤΩΝ '!$F$103;'EXTRA ΚΑΤΑΝΑΛΩΤΩΝ '!$H$103)</c:f>
              <c:numCache>
                <c:formatCode>0%</c:formatCode>
                <c:ptCount val="3"/>
                <c:pt idx="0">
                  <c:v>5.7788320966540739E-3</c:v>
                </c:pt>
                <c:pt idx="1">
                  <c:v>7.3098407006413407E-3</c:v>
                </c:pt>
                <c:pt idx="2">
                  <c:v>1.7088240973160838E-2</c:v>
                </c:pt>
              </c:numCache>
            </c:numRef>
          </c:val>
        </c:ser>
        <c:dLbls>
          <c:showLegendKey val="0"/>
          <c:showVal val="1"/>
          <c:showCatName val="0"/>
          <c:showSerName val="0"/>
          <c:showPercent val="0"/>
          <c:showBubbleSize val="0"/>
        </c:dLbls>
        <c:gapWidth val="95"/>
        <c:overlap val="100"/>
        <c:axId val="287865472"/>
        <c:axId val="288248192"/>
      </c:barChart>
      <c:catAx>
        <c:axId val="287865472"/>
        <c:scaling>
          <c:orientation val="maxMin"/>
        </c:scaling>
        <c:delete val="0"/>
        <c:axPos val="l"/>
        <c:numFmt formatCode="General" sourceLinked="1"/>
        <c:majorTickMark val="out"/>
        <c:minorTickMark val="none"/>
        <c:tickLblPos val="nextTo"/>
        <c:txPr>
          <a:bodyPr/>
          <a:lstStyle/>
          <a:p>
            <a:pPr>
              <a:defRPr sz="1050" b="1"/>
            </a:pPr>
            <a:endParaRPr lang="el-GR"/>
          </a:p>
        </c:txPr>
        <c:crossAx val="288248192"/>
        <c:crosses val="autoZero"/>
        <c:auto val="1"/>
        <c:lblAlgn val="ctr"/>
        <c:lblOffset val="100"/>
        <c:noMultiLvlLbl val="0"/>
      </c:catAx>
      <c:valAx>
        <c:axId val="288248192"/>
        <c:scaling>
          <c:orientation val="minMax"/>
        </c:scaling>
        <c:delete val="1"/>
        <c:axPos val="t"/>
        <c:numFmt formatCode="0%" sourceLinked="1"/>
        <c:majorTickMark val="out"/>
        <c:minorTickMark val="none"/>
        <c:tickLblPos val="none"/>
        <c:crossAx val="287865472"/>
        <c:crosses val="autoZero"/>
        <c:crossBetween val="between"/>
      </c:valAx>
      <c:spPr>
        <a:noFill/>
        <a:ln>
          <a:noFill/>
        </a:ln>
      </c:spPr>
    </c:plotArea>
    <c:legend>
      <c:legendPos val="t"/>
      <c:layout/>
      <c:overlay val="0"/>
    </c:legend>
    <c:plotVisOnly val="1"/>
    <c:dispBlanksAs val="gap"/>
    <c:showDLblsOverMax val="0"/>
  </c:chart>
  <c:spPr>
    <a:noFill/>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'ΕΞΤΡΑ ΑΝΑΛΥΣΕΙΣ'!$B$150</c:f>
              <c:strCache>
                <c:ptCount val="1"/>
                <c:pt idx="0">
                  <c:v>Αυξηθεί</c:v>
                </c:pt>
              </c:strCache>
            </c:strRef>
          </c:tx>
          <c:spPr>
            <a:ln>
              <a:solidFill>
                <a:srgbClr val="0070C0"/>
              </a:solidFill>
            </a:ln>
          </c:spPr>
          <c:marker>
            <c:symbol val="none"/>
          </c:marker>
          <c:dLbls>
            <c:dLbl>
              <c:idx val="0"/>
              <c:layout>
                <c:manualLayout>
                  <c:x val="-2.0843643635555648E-2"/>
                  <c:y val="-6.7771936228208929E-2"/>
                </c:manualLayout>
              </c:layout>
              <c:showLegendKey val="0"/>
              <c:showVal val="1"/>
              <c:showCatName val="0"/>
              <c:showSerName val="0"/>
              <c:showPercent val="0"/>
              <c:showBubbleSize val="0"/>
            </c:dLbl>
            <c:dLbl>
              <c:idx val="1"/>
              <c:layout>
                <c:manualLayout>
                  <c:x val="-1.28268576218804E-2"/>
                  <c:y val="-3.7274564925514911E-2"/>
                </c:manualLayout>
              </c:layout>
              <c:showLegendKey val="0"/>
              <c:showVal val="1"/>
              <c:showCatName val="0"/>
              <c:showSerName val="0"/>
              <c:showPercent val="0"/>
              <c:showBubbleSize val="0"/>
            </c:dLbl>
            <c:dLbl>
              <c:idx val="2"/>
              <c:layout>
                <c:manualLayout>
                  <c:x val="-1.28268576218804E-2"/>
                  <c:y val="-5.4217548982567129E-2"/>
                </c:manualLayout>
              </c:layout>
              <c:showLegendKey val="0"/>
              <c:showVal val="1"/>
              <c:showCatName val="0"/>
              <c:showSerName val="0"/>
              <c:showPercent val="0"/>
              <c:showBubbleSize val="0"/>
            </c:dLbl>
            <c:txPr>
              <a:bodyPr/>
              <a:lstStyle/>
              <a:p>
                <a:pPr>
                  <a:defRPr sz="1200" b="1">
                    <a:solidFill>
                      <a:srgbClr val="0070C0"/>
                    </a:solidFill>
                  </a:defRPr>
                </a:pPr>
                <a:endParaRPr lang="el-GR"/>
              </a:p>
            </c:txPr>
            <c:showLegendKey val="0"/>
            <c:showVal val="1"/>
            <c:showCatName val="0"/>
            <c:showSerName val="0"/>
            <c:showPercent val="0"/>
            <c:showBubbleSize val="0"/>
            <c:showLeaderLines val="0"/>
          </c:dLbls>
          <c:cat>
            <c:strRef>
              <c:f>'ΕΞΤΡΑ ΑΝΑΛΥΣΕΙΣ'!$C$149:$E$149</c:f>
              <c:strCache>
                <c:ptCount val="3"/>
                <c:pt idx="0">
                  <c:v>Ιούνιος 2020</c:v>
                </c:pt>
                <c:pt idx="1">
                  <c:v>Ιούλιος 2020</c:v>
                </c:pt>
                <c:pt idx="2">
                  <c:v>Σεπτέμβριος 2020</c:v>
                </c:pt>
              </c:strCache>
            </c:strRef>
          </c:cat>
          <c:val>
            <c:numRef>
              <c:f>'ΕΞΤΡΑ ΑΝΑΛΥΣΕΙΣ'!$C$150:$E$150</c:f>
              <c:numCache>
                <c:formatCode>0%</c:formatCode>
                <c:ptCount val="3"/>
                <c:pt idx="0">
                  <c:v>1.0000000000000002E-2</c:v>
                </c:pt>
                <c:pt idx="1">
                  <c:v>2.0000000000000004E-2</c:v>
                </c:pt>
                <c:pt idx="2">
                  <c:v>2.0000000000000004E-2</c:v>
                </c:pt>
              </c:numCache>
            </c:numRef>
          </c:val>
          <c:smooth val="0"/>
        </c:ser>
        <c:ser>
          <c:idx val="1"/>
          <c:order val="1"/>
          <c:tx>
            <c:strRef>
              <c:f>'ΕΞΤΡΑ ΑΝΑΛΥΣΕΙΣ'!$B$151</c:f>
              <c:strCache>
                <c:ptCount val="1"/>
                <c:pt idx="0">
                  <c:v>Παραμείνει περίπου ίδιες</c:v>
                </c:pt>
              </c:strCache>
            </c:strRef>
          </c:tx>
          <c:spPr>
            <a:ln>
              <a:solidFill>
                <a:schemeClr val="bg1">
                  <a:lumMod val="50000"/>
                </a:schemeClr>
              </a:solidFill>
            </a:ln>
          </c:spPr>
          <c:marker>
            <c:symbol val="none"/>
          </c:marker>
          <c:dLbls>
            <c:dLbl>
              <c:idx val="0"/>
              <c:layout>
                <c:manualLayout>
                  <c:x val="-3.0463786851965942E-2"/>
                  <c:y val="4.0663161736925357E-2"/>
                </c:manualLayout>
              </c:layout>
              <c:showLegendKey val="0"/>
              <c:showVal val="1"/>
              <c:showCatName val="0"/>
              <c:showSerName val="0"/>
              <c:showPercent val="0"/>
              <c:showBubbleSize val="0"/>
            </c:dLbl>
            <c:dLbl>
              <c:idx val="1"/>
              <c:layout>
                <c:manualLayout>
                  <c:x val="-3.0463786851965942E-2"/>
                  <c:y val="5.082895217115669E-2"/>
                </c:manualLayout>
              </c:layout>
              <c:showLegendKey val="0"/>
              <c:showVal val="1"/>
              <c:showCatName val="0"/>
              <c:showSerName val="0"/>
              <c:showPercent val="0"/>
              <c:showBubbleSize val="0"/>
            </c:dLbl>
            <c:dLbl>
              <c:idx val="2"/>
              <c:layout>
                <c:manualLayout>
                  <c:x val="-3.0463786851965942E-2"/>
                  <c:y val="3.3885968114104464E-2"/>
                </c:manualLayout>
              </c:layout>
              <c:showLegendKey val="0"/>
              <c:showVal val="1"/>
              <c:showCatName val="0"/>
              <c:showSerName val="0"/>
              <c:showPercent val="0"/>
              <c:showBubbleSize val="0"/>
            </c:dLbl>
            <c:txPr>
              <a:bodyPr/>
              <a:lstStyle/>
              <a:p>
                <a:pPr>
                  <a:defRPr sz="1200" b="1">
                    <a:solidFill>
                      <a:schemeClr val="bg1">
                        <a:lumMod val="50000"/>
                      </a:schemeClr>
                    </a:solidFill>
                  </a:defRPr>
                </a:pPr>
                <a:endParaRPr lang="el-GR"/>
              </a:p>
            </c:txPr>
            <c:showLegendKey val="0"/>
            <c:showVal val="1"/>
            <c:showCatName val="0"/>
            <c:showSerName val="0"/>
            <c:showPercent val="0"/>
            <c:showBubbleSize val="0"/>
            <c:showLeaderLines val="0"/>
          </c:dLbls>
          <c:cat>
            <c:strRef>
              <c:f>'ΕΞΤΡΑ ΑΝΑΛΥΣΕΙΣ'!$C$149:$E$149</c:f>
              <c:strCache>
                <c:ptCount val="3"/>
                <c:pt idx="0">
                  <c:v>Ιούνιος 2020</c:v>
                </c:pt>
                <c:pt idx="1">
                  <c:v>Ιούλιος 2020</c:v>
                </c:pt>
                <c:pt idx="2">
                  <c:v>Σεπτέμβριος 2020</c:v>
                </c:pt>
              </c:strCache>
            </c:strRef>
          </c:cat>
          <c:val>
            <c:numRef>
              <c:f>'ΕΞΤΡΑ ΑΝΑΛΥΣΕΙΣ'!$C$151:$E$151</c:f>
              <c:numCache>
                <c:formatCode>0%</c:formatCode>
                <c:ptCount val="3"/>
                <c:pt idx="0">
                  <c:v>0.32000000000000006</c:v>
                </c:pt>
                <c:pt idx="1">
                  <c:v>0.4</c:v>
                </c:pt>
                <c:pt idx="2">
                  <c:v>0.28000000000000008</c:v>
                </c:pt>
              </c:numCache>
            </c:numRef>
          </c:val>
          <c:smooth val="0"/>
        </c:ser>
        <c:ser>
          <c:idx val="2"/>
          <c:order val="2"/>
          <c:tx>
            <c:strRef>
              <c:f>'ΕΞΤΡΑ ΑΝΑΛΥΣΕΙΣ'!$B$152</c:f>
              <c:strCache>
                <c:ptCount val="1"/>
                <c:pt idx="0">
                  <c:v>Μειωθεί</c:v>
                </c:pt>
              </c:strCache>
            </c:strRef>
          </c:tx>
          <c:spPr>
            <a:ln>
              <a:solidFill>
                <a:srgbClr val="C00000"/>
              </a:solidFill>
            </a:ln>
          </c:spPr>
          <c:marker>
            <c:symbol val="none"/>
          </c:marker>
          <c:dLbls>
            <c:dLbl>
              <c:idx val="0"/>
              <c:layout>
                <c:manualLayout>
                  <c:x val="-3.0463786851965942E-2"/>
                  <c:y val="4.7440355359746257E-2"/>
                </c:manualLayout>
              </c:layout>
              <c:showLegendKey val="0"/>
              <c:showVal val="1"/>
              <c:showCatName val="0"/>
              <c:showSerName val="0"/>
              <c:showPercent val="0"/>
              <c:showBubbleSize val="0"/>
            </c:dLbl>
            <c:dLbl>
              <c:idx val="1"/>
              <c:layout>
                <c:manualLayout>
                  <c:x val="-2.0843643635555648E-2"/>
                  <c:y val="3.7274564925514911E-2"/>
                </c:manualLayout>
              </c:layout>
              <c:showLegendKey val="0"/>
              <c:showVal val="1"/>
              <c:showCatName val="0"/>
              <c:showSerName val="0"/>
              <c:showPercent val="0"/>
              <c:showBubbleSize val="0"/>
            </c:dLbl>
            <c:dLbl>
              <c:idx val="2"/>
              <c:layout>
                <c:manualLayout>
                  <c:x val="-2.0843643635555648E-2"/>
                  <c:y val="4.4051758548335804E-2"/>
                </c:manualLayout>
              </c:layout>
              <c:showLegendKey val="0"/>
              <c:showVal val="1"/>
              <c:showCatName val="0"/>
              <c:showSerName val="0"/>
              <c:showPercent val="0"/>
              <c:showBubbleSize val="0"/>
            </c:dLbl>
            <c:txPr>
              <a:bodyPr/>
              <a:lstStyle/>
              <a:p>
                <a:pPr>
                  <a:defRPr sz="1200" b="1">
                    <a:solidFill>
                      <a:srgbClr val="C00000"/>
                    </a:solidFill>
                  </a:defRPr>
                </a:pPr>
                <a:endParaRPr lang="el-GR"/>
              </a:p>
            </c:txPr>
            <c:showLegendKey val="0"/>
            <c:showVal val="1"/>
            <c:showCatName val="0"/>
            <c:showSerName val="0"/>
            <c:showPercent val="0"/>
            <c:showBubbleSize val="0"/>
            <c:showLeaderLines val="0"/>
          </c:dLbls>
          <c:cat>
            <c:strRef>
              <c:f>'ΕΞΤΡΑ ΑΝΑΛΥΣΕΙΣ'!$C$149:$E$149</c:f>
              <c:strCache>
                <c:ptCount val="3"/>
                <c:pt idx="0">
                  <c:v>Ιούνιος 2020</c:v>
                </c:pt>
                <c:pt idx="1">
                  <c:v>Ιούλιος 2020</c:v>
                </c:pt>
                <c:pt idx="2">
                  <c:v>Σεπτέμβριος 2020</c:v>
                </c:pt>
              </c:strCache>
            </c:strRef>
          </c:cat>
          <c:val>
            <c:numRef>
              <c:f>'ΕΞΤΡΑ ΑΝΑΛΥΣΕΙΣ'!$C$152:$E$152</c:f>
              <c:numCache>
                <c:formatCode>0%</c:formatCode>
                <c:ptCount val="3"/>
                <c:pt idx="0">
                  <c:v>0.66000000000000014</c:v>
                </c:pt>
                <c:pt idx="1">
                  <c:v>0.58000000000000007</c:v>
                </c:pt>
                <c:pt idx="2">
                  <c:v>0.69000000000000006</c:v>
                </c:pt>
              </c:numCache>
            </c:numRef>
          </c:val>
          <c:smooth val="0"/>
        </c:ser>
        <c:ser>
          <c:idx val="3"/>
          <c:order val="3"/>
          <c:tx>
            <c:strRef>
              <c:f>'ΕΞΤΡΑ ΑΝΑΛΥΣΕΙΣ'!$B$153</c:f>
              <c:strCache>
                <c:ptCount val="1"/>
                <c:pt idx="0">
                  <c:v>ΔΞΔΑ</c:v>
                </c:pt>
              </c:strCache>
            </c:strRef>
          </c:tx>
          <c:spPr>
            <a:ln>
              <a:solidFill>
                <a:srgbClr val="FFC000"/>
              </a:solidFill>
            </a:ln>
          </c:spPr>
          <c:marker>
            <c:symbol val="none"/>
          </c:marker>
          <c:dLbls>
            <c:dLbl>
              <c:idx val="0"/>
              <c:layout>
                <c:manualLayout>
                  <c:x val="-4.8100716082051485E-2"/>
                  <c:y val="-1.0165790434231339E-2"/>
                </c:manualLayout>
              </c:layout>
              <c:showLegendKey val="0"/>
              <c:showVal val="1"/>
              <c:showCatName val="0"/>
              <c:showSerName val="0"/>
              <c:showPercent val="0"/>
              <c:showBubbleSize val="0"/>
            </c:dLbl>
            <c:dLbl>
              <c:idx val="1"/>
              <c:layout>
                <c:manualLayout>
                  <c:x val="-4.8100716082051485E-2"/>
                  <c:y val="-4.0663161736925357E-2"/>
                </c:manualLayout>
              </c:layout>
              <c:showLegendKey val="0"/>
              <c:showVal val="1"/>
              <c:showCatName val="0"/>
              <c:showSerName val="0"/>
              <c:showPercent val="0"/>
              <c:showBubbleSize val="0"/>
            </c:dLbl>
            <c:dLbl>
              <c:idx val="2"/>
              <c:layout>
                <c:manualLayout>
                  <c:x val="-3.2067144054700996E-3"/>
                  <c:y val="-1.0165790434231339E-2"/>
                </c:manualLayout>
              </c:layout>
              <c:showLegendKey val="0"/>
              <c:showVal val="1"/>
              <c:showCatName val="0"/>
              <c:showSerName val="0"/>
              <c:showPercent val="0"/>
              <c:showBubbleSize val="0"/>
            </c:dLbl>
            <c:txPr>
              <a:bodyPr/>
              <a:lstStyle/>
              <a:p>
                <a:pPr>
                  <a:defRPr sz="1200" b="1">
                    <a:solidFill>
                      <a:srgbClr val="FFC000"/>
                    </a:solidFill>
                  </a:defRPr>
                </a:pPr>
                <a:endParaRPr lang="el-GR"/>
              </a:p>
            </c:txPr>
            <c:showLegendKey val="0"/>
            <c:showVal val="1"/>
            <c:showCatName val="0"/>
            <c:showSerName val="0"/>
            <c:showPercent val="0"/>
            <c:showBubbleSize val="0"/>
            <c:showLeaderLines val="0"/>
          </c:dLbls>
          <c:cat>
            <c:strRef>
              <c:f>'ΕΞΤΡΑ ΑΝΑΛΥΣΕΙΣ'!$C$149:$E$149</c:f>
              <c:strCache>
                <c:ptCount val="3"/>
                <c:pt idx="0">
                  <c:v>Ιούνιος 2020</c:v>
                </c:pt>
                <c:pt idx="1">
                  <c:v>Ιούλιος 2020</c:v>
                </c:pt>
                <c:pt idx="2">
                  <c:v>Σεπτέμβριος 2020</c:v>
                </c:pt>
              </c:strCache>
            </c:strRef>
          </c:cat>
          <c:val>
            <c:numRef>
              <c:f>'ΕΞΤΡΑ ΑΝΑΛΥΣΕΙΣ'!$C$153:$E$153</c:f>
              <c:numCache>
                <c:formatCode>0%</c:formatCode>
                <c:ptCount val="3"/>
                <c:pt idx="0">
                  <c:v>1.0000000000000002E-2</c:v>
                </c:pt>
                <c:pt idx="1">
                  <c:v>0</c:v>
                </c:pt>
                <c:pt idx="2">
                  <c:v>1.0000000000000002E-2</c:v>
                </c:pt>
              </c:numCache>
            </c:numRef>
          </c:val>
          <c:smooth val="0"/>
        </c:ser>
        <c:dLbls>
          <c:showLegendKey val="0"/>
          <c:showVal val="0"/>
          <c:showCatName val="0"/>
          <c:showSerName val="0"/>
          <c:showPercent val="0"/>
          <c:showBubbleSize val="0"/>
        </c:dLbls>
        <c:marker val="1"/>
        <c:smooth val="0"/>
        <c:axId val="178324608"/>
        <c:axId val="178326144"/>
      </c:lineChart>
      <c:catAx>
        <c:axId val="178324608"/>
        <c:scaling>
          <c:orientation val="minMax"/>
        </c:scaling>
        <c:delete val="0"/>
        <c:axPos val="b"/>
        <c:numFmt formatCode="General" sourceLinked="1"/>
        <c:majorTickMark val="out"/>
        <c:minorTickMark val="none"/>
        <c:tickLblPos val="nextTo"/>
        <c:txPr>
          <a:bodyPr/>
          <a:lstStyle/>
          <a:p>
            <a:pPr>
              <a:defRPr b="1"/>
            </a:pPr>
            <a:endParaRPr lang="el-GR"/>
          </a:p>
        </c:txPr>
        <c:crossAx val="178326144"/>
        <c:crosses val="autoZero"/>
        <c:auto val="1"/>
        <c:lblAlgn val="ctr"/>
        <c:lblOffset val="100"/>
        <c:noMultiLvlLbl val="0"/>
      </c:catAx>
      <c:valAx>
        <c:axId val="178326144"/>
        <c:scaling>
          <c:orientation val="minMax"/>
        </c:scaling>
        <c:delete val="1"/>
        <c:axPos val="l"/>
        <c:numFmt formatCode="0%" sourceLinked="1"/>
        <c:majorTickMark val="out"/>
        <c:minorTickMark val="none"/>
        <c:tickLblPos val="none"/>
        <c:crossAx val="178324608"/>
        <c:crosses val="autoZero"/>
        <c:crossBetween val="between"/>
      </c:valAx>
    </c:plotArea>
    <c:legend>
      <c:legendPos val="r"/>
      <c:layout>
        <c:manualLayout>
          <c:xMode val="edge"/>
          <c:yMode val="edge"/>
          <c:x val="0.66090699518235352"/>
          <c:y val="0.11496548433988002"/>
          <c:w val="0.31568066491688551"/>
          <c:h val="0.55862642169728782"/>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48503857081723439"/>
          <c:y val="3.9593106434885922E-2"/>
          <c:w val="0.45943776308805206"/>
          <c:h val="0.92081378713022799"/>
        </c:manualLayout>
      </c:layout>
      <c:bar3DChart>
        <c:barDir val="bar"/>
        <c:grouping val="stacked"/>
        <c:varyColors val="0"/>
        <c:ser>
          <c:idx val="0"/>
          <c:order val="0"/>
          <c:spPr>
            <a:solidFill>
              <a:srgbClr val="C00000"/>
            </a:solidFill>
          </c:spPr>
          <c:invertIfNegative val="0"/>
          <c:dPt>
            <c:idx val="0"/>
            <c:invertIfNegative val="0"/>
            <c:bubble3D val="0"/>
            <c:spPr>
              <a:solidFill>
                <a:schemeClr val="tx2">
                  <a:lumMod val="60000"/>
                  <a:lumOff val="40000"/>
                </a:schemeClr>
              </a:solidFill>
            </c:spPr>
          </c:dPt>
          <c:dPt>
            <c:idx val="3"/>
            <c:invertIfNegative val="0"/>
            <c:bubble3D val="0"/>
            <c:spPr>
              <a:solidFill>
                <a:srgbClr val="0070C0"/>
              </a:solidFill>
            </c:spPr>
          </c:dPt>
          <c:dPt>
            <c:idx val="4"/>
            <c:invertIfNegative val="0"/>
            <c:bubble3D val="0"/>
            <c:spPr>
              <a:solidFill>
                <a:srgbClr val="FFC000"/>
              </a:solidFill>
            </c:spPr>
          </c:dPt>
          <c:dPt>
            <c:idx val="5"/>
            <c:invertIfNegative val="0"/>
            <c:bubble3D val="0"/>
            <c:spPr>
              <a:solidFill>
                <a:srgbClr val="FFFF00"/>
              </a:solidFill>
            </c:spPr>
          </c:dPt>
          <c:dLbls>
            <c:dLbl>
              <c:idx val="0"/>
              <c:layout>
                <c:manualLayout>
                  <c:x val="0.25475564443456888"/>
                  <c:y val="1.7997716806976094E-2"/>
                </c:manualLayout>
              </c:layout>
              <c:tx>
                <c:rich>
                  <a:bodyPr/>
                  <a:lstStyle/>
                  <a:p>
                    <a:r>
                      <a:rPr lang="en-US" dirty="0"/>
                      <a:t>44</a:t>
                    </a:r>
                    <a:r>
                      <a:rPr lang="en-US" dirty="0" smtClean="0"/>
                      <a:t>%</a:t>
                    </a:r>
                    <a:r>
                      <a:rPr lang="el-GR" dirty="0" smtClean="0"/>
                      <a:t> </a:t>
                    </a:r>
                    <a:r>
                      <a:rPr lang="el-GR" sz="1100" dirty="0" smtClean="0"/>
                      <a:t>(*58%)</a:t>
                    </a:r>
                    <a:endParaRPr lang="en-US" sz="1100" dirty="0"/>
                  </a:p>
                </c:rich>
              </c:tx>
              <c:showLegendKey val="0"/>
              <c:showVal val="1"/>
              <c:showCatName val="0"/>
              <c:showSerName val="0"/>
              <c:showPercent val="0"/>
              <c:showBubbleSize val="0"/>
            </c:dLbl>
            <c:dLbl>
              <c:idx val="1"/>
              <c:layout>
                <c:manualLayout>
                  <c:x val="0.17963539030642697"/>
                  <c:y val="1.7997433391754657E-2"/>
                </c:manualLayout>
              </c:layout>
              <c:tx>
                <c:rich>
                  <a:bodyPr/>
                  <a:lstStyle/>
                  <a:p>
                    <a:r>
                      <a:rPr lang="en-US" dirty="0"/>
                      <a:t>24</a:t>
                    </a:r>
                    <a:r>
                      <a:rPr lang="en-US" dirty="0" smtClean="0"/>
                      <a:t>%</a:t>
                    </a:r>
                    <a:r>
                      <a:rPr lang="el-GR" dirty="0" smtClean="0"/>
                      <a:t> </a:t>
                    </a:r>
                    <a:r>
                      <a:rPr lang="el-GR" sz="1100" dirty="0" smtClean="0"/>
                      <a:t>(*15%)</a:t>
                    </a:r>
                    <a:endParaRPr lang="en-US" sz="1100" dirty="0"/>
                  </a:p>
                </c:rich>
              </c:tx>
              <c:showLegendKey val="0"/>
              <c:showVal val="1"/>
              <c:showCatName val="0"/>
              <c:showSerName val="0"/>
              <c:showPercent val="0"/>
              <c:showBubbleSize val="0"/>
            </c:dLbl>
            <c:dLbl>
              <c:idx val="2"/>
              <c:layout>
                <c:manualLayout>
                  <c:x val="0.1747362432980698"/>
                  <c:y val="1.7997149976533219E-2"/>
                </c:manualLayout>
              </c:layout>
              <c:tx>
                <c:rich>
                  <a:bodyPr/>
                  <a:lstStyle/>
                  <a:p>
                    <a:r>
                      <a:rPr lang="en-US" dirty="0"/>
                      <a:t>22</a:t>
                    </a:r>
                    <a:r>
                      <a:rPr lang="en-US" dirty="0" smtClean="0"/>
                      <a:t>%</a:t>
                    </a:r>
                    <a:r>
                      <a:rPr lang="el-GR" dirty="0" smtClean="0"/>
                      <a:t> </a:t>
                    </a:r>
                    <a:r>
                      <a:rPr lang="el-GR" sz="1100" dirty="0" smtClean="0"/>
                      <a:t>(*15%)</a:t>
                    </a:r>
                    <a:endParaRPr lang="en-US" sz="1100" dirty="0"/>
                  </a:p>
                </c:rich>
              </c:tx>
              <c:showLegendKey val="0"/>
              <c:showVal val="1"/>
              <c:showCatName val="0"/>
              <c:showSerName val="0"/>
              <c:showPercent val="0"/>
              <c:showBubbleSize val="0"/>
            </c:dLbl>
            <c:dLbl>
              <c:idx val="3"/>
              <c:layout>
                <c:manualLayout>
                  <c:x val="8.0019401136499246E-2"/>
                  <c:y val="1.7997149976533219E-2"/>
                </c:manualLayout>
              </c:layout>
              <c:tx>
                <c:rich>
                  <a:bodyPr/>
                  <a:lstStyle/>
                  <a:p>
                    <a:r>
                      <a:rPr lang="en-US" dirty="0"/>
                      <a:t>4</a:t>
                    </a:r>
                    <a:r>
                      <a:rPr lang="en-US" dirty="0" smtClean="0"/>
                      <a:t>%</a:t>
                    </a:r>
                    <a:r>
                      <a:rPr lang="el-GR" dirty="0" smtClean="0"/>
                      <a:t> </a:t>
                    </a:r>
                    <a:r>
                      <a:rPr lang="el-GR" sz="1100" dirty="0" smtClean="0"/>
                      <a:t>(*8%)</a:t>
                    </a:r>
                    <a:endParaRPr lang="en-US" sz="1100" dirty="0"/>
                  </a:p>
                </c:rich>
              </c:tx>
              <c:showLegendKey val="0"/>
              <c:showVal val="1"/>
              <c:showCatName val="0"/>
              <c:showSerName val="0"/>
              <c:showPercent val="0"/>
              <c:showBubbleSize val="0"/>
            </c:dLbl>
            <c:dLbl>
              <c:idx val="4"/>
              <c:layout>
                <c:manualLayout>
                  <c:x val="7.0221107119785048E-2"/>
                  <c:y val="1.7997149976533219E-2"/>
                </c:manualLayout>
              </c:layout>
              <c:tx>
                <c:rich>
                  <a:bodyPr/>
                  <a:lstStyle/>
                  <a:p>
                    <a:r>
                      <a:rPr lang="en-US" dirty="0"/>
                      <a:t>2</a:t>
                    </a:r>
                    <a:r>
                      <a:rPr lang="en-US" dirty="0" smtClean="0"/>
                      <a:t>%</a:t>
                    </a:r>
                    <a:r>
                      <a:rPr lang="el-GR" dirty="0" smtClean="0"/>
                      <a:t> </a:t>
                    </a:r>
                    <a:r>
                      <a:rPr lang="el-GR" sz="1100" dirty="0" smtClean="0"/>
                      <a:t>(*2%)</a:t>
                    </a:r>
                    <a:endParaRPr lang="en-US" sz="1100" dirty="0"/>
                  </a:p>
                </c:rich>
              </c:tx>
              <c:showLegendKey val="0"/>
              <c:showVal val="1"/>
              <c:showCatName val="0"/>
              <c:showSerName val="0"/>
              <c:showPercent val="0"/>
              <c:showBubbleSize val="0"/>
            </c:dLbl>
            <c:dLbl>
              <c:idx val="5"/>
              <c:layout>
                <c:manualLayout>
                  <c:x val="7.1854156122570748E-2"/>
                  <c:y val="2.8341522143798095E-7"/>
                </c:manualLayout>
              </c:layout>
              <c:tx>
                <c:rich>
                  <a:bodyPr/>
                  <a:lstStyle/>
                  <a:p>
                    <a:r>
                      <a:rPr lang="en-US" dirty="0"/>
                      <a:t>4</a:t>
                    </a:r>
                    <a:r>
                      <a:rPr lang="en-US" dirty="0" smtClean="0"/>
                      <a:t>%</a:t>
                    </a:r>
                    <a:r>
                      <a:rPr lang="el-GR" dirty="0" smtClean="0"/>
                      <a:t> </a:t>
                    </a:r>
                    <a:r>
                      <a:rPr lang="el-GR" sz="1100" dirty="0" smtClean="0"/>
                      <a:t>(*3%)</a:t>
                    </a:r>
                    <a:endParaRPr lang="en-US" sz="1100" dirty="0"/>
                  </a:p>
                </c:rich>
              </c:tx>
              <c:showLegendKey val="0"/>
              <c:showVal val="1"/>
              <c:showCatName val="0"/>
              <c:showSerName val="0"/>
              <c:showPercent val="0"/>
              <c:showBubbleSize val="0"/>
            </c:dLbl>
            <c:txPr>
              <a:bodyPr/>
              <a:lstStyle/>
              <a:p>
                <a:pPr>
                  <a:defRPr sz="1400" b="1"/>
                </a:pPr>
                <a:endParaRPr lang="el-GR"/>
              </a:p>
            </c:txPr>
            <c:showLegendKey val="0"/>
            <c:showVal val="1"/>
            <c:showCatName val="0"/>
            <c:showSerName val="0"/>
            <c:showPercent val="0"/>
            <c:showBubbleSize val="0"/>
            <c:showLeaderLines val="0"/>
          </c:dLbls>
          <c:cat>
            <c:strRef>
              <c:f>'EXTRA ΚΑΤΑΝΑΛΩΤΩΝ '!$B$165:$B$170</c:f>
              <c:strCache>
                <c:ptCount val="6"/>
                <c:pt idx="0">
                  <c:v>Φόβος για την υγεία λόγω του κορωνοϊού</c:v>
                </c:pt>
                <c:pt idx="1">
                  <c:v>Μείωση του διαθέσιμου εισοδήματός μου</c:v>
                </c:pt>
                <c:pt idx="2">
                  <c:v>Φόβος/Επιφύλαξη για την εξέλιξη των οικονομικών μου</c:v>
                </c:pt>
                <c:pt idx="3">
                  <c:v>Μεγαλύτερη ευκολία/Καλύτερη εμπειρία στις διαδικτυακές αγορές</c:v>
                </c:pt>
                <c:pt idx="4">
                  <c:v>Δεν έχω γνώμη/Δεν απαντώ</c:v>
                </c:pt>
                <c:pt idx="5">
                  <c:v>Άλλο</c:v>
                </c:pt>
              </c:strCache>
            </c:strRef>
          </c:cat>
          <c:val>
            <c:numRef>
              <c:f>'EXTRA ΚΑΤΑΝΑΛΩΤΩΝ '!$D$165:$D$170</c:f>
              <c:numCache>
                <c:formatCode>0%</c:formatCode>
                <c:ptCount val="6"/>
                <c:pt idx="0">
                  <c:v>0.43725826388612005</c:v>
                </c:pt>
                <c:pt idx="1">
                  <c:v>0.24400893177558924</c:v>
                </c:pt>
                <c:pt idx="2">
                  <c:v>0.22307508273854618</c:v>
                </c:pt>
                <c:pt idx="3">
                  <c:v>3.9734439172215801E-2</c:v>
                </c:pt>
                <c:pt idx="4">
                  <c:v>2.0236054069141515E-2</c:v>
                </c:pt>
                <c:pt idx="5">
                  <c:v>3.5687228358387495E-2</c:v>
                </c:pt>
              </c:numCache>
            </c:numRef>
          </c:val>
        </c:ser>
        <c:dLbls>
          <c:showLegendKey val="0"/>
          <c:showVal val="0"/>
          <c:showCatName val="0"/>
          <c:showSerName val="0"/>
          <c:showPercent val="0"/>
          <c:showBubbleSize val="0"/>
        </c:dLbls>
        <c:gapWidth val="55"/>
        <c:gapDepth val="55"/>
        <c:shape val="box"/>
        <c:axId val="185699328"/>
        <c:axId val="185701120"/>
        <c:axId val="0"/>
      </c:bar3DChart>
      <c:catAx>
        <c:axId val="185699328"/>
        <c:scaling>
          <c:orientation val="maxMin"/>
        </c:scaling>
        <c:delete val="0"/>
        <c:axPos val="l"/>
        <c:majorTickMark val="none"/>
        <c:minorTickMark val="none"/>
        <c:tickLblPos val="nextTo"/>
        <c:txPr>
          <a:bodyPr/>
          <a:lstStyle/>
          <a:p>
            <a:pPr>
              <a:defRPr b="1"/>
            </a:pPr>
            <a:endParaRPr lang="el-GR"/>
          </a:p>
        </c:txPr>
        <c:crossAx val="185701120"/>
        <c:crosses val="autoZero"/>
        <c:auto val="1"/>
        <c:lblAlgn val="ctr"/>
        <c:lblOffset val="100"/>
        <c:noMultiLvlLbl val="0"/>
      </c:catAx>
      <c:valAx>
        <c:axId val="185701120"/>
        <c:scaling>
          <c:orientation val="minMax"/>
        </c:scaling>
        <c:delete val="1"/>
        <c:axPos val="t"/>
        <c:numFmt formatCode="0%" sourceLinked="1"/>
        <c:majorTickMark val="none"/>
        <c:minorTickMark val="none"/>
        <c:tickLblPos val="none"/>
        <c:crossAx val="185699328"/>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2072125241133964"/>
          <c:y val="0.18554680044584582"/>
          <c:w val="0.46267739234576538"/>
          <c:h val="0.76028895043019573"/>
        </c:manualLayout>
      </c:layout>
      <c:pieChart>
        <c:varyColors val="1"/>
        <c:ser>
          <c:idx val="0"/>
          <c:order val="0"/>
          <c:dPt>
            <c:idx val="0"/>
            <c:bubble3D val="0"/>
            <c:spPr>
              <a:solidFill>
                <a:srgbClr val="0070C0"/>
              </a:solidFill>
            </c:spPr>
          </c:dPt>
          <c:dPt>
            <c:idx val="1"/>
            <c:bubble3D val="0"/>
            <c:spPr>
              <a:solidFill>
                <a:schemeClr val="bg1">
                  <a:lumMod val="65000"/>
                </a:schemeClr>
              </a:solidFill>
            </c:spPr>
          </c:dPt>
          <c:dPt>
            <c:idx val="2"/>
            <c:bubble3D val="0"/>
            <c:spPr>
              <a:solidFill>
                <a:srgbClr val="C00000"/>
              </a:solidFill>
            </c:spPr>
          </c:dPt>
          <c:dPt>
            <c:idx val="3"/>
            <c:bubble3D val="0"/>
            <c:spPr>
              <a:solidFill>
                <a:srgbClr val="FFC000"/>
              </a:solidFill>
            </c:spPr>
          </c:dPt>
          <c:dLbls>
            <c:dLbl>
              <c:idx val="0"/>
              <c:layout/>
              <c:tx>
                <c:rich>
                  <a:bodyPr/>
                  <a:lstStyle/>
                  <a:p>
                    <a:r>
                      <a:rPr lang="el-GR"/>
                      <a:t>Αυξηθεί
</a:t>
                    </a:r>
                    <a:r>
                      <a:rPr lang="el-GR" sz="1400"/>
                      <a:t>30</a:t>
                    </a:r>
                    <a:r>
                      <a:rPr lang="el-GR" sz="1400" smtClean="0"/>
                      <a:t>%</a:t>
                    </a:r>
                    <a:endParaRPr lang="el-GR" smtClean="0"/>
                  </a:p>
                  <a:p>
                    <a:r>
                      <a:rPr lang="el-GR" smtClean="0"/>
                      <a:t>(*29%)</a:t>
                    </a:r>
                    <a:endParaRPr lang="el-GR"/>
                  </a:p>
                </c:rich>
              </c:tx>
              <c:showLegendKey val="0"/>
              <c:showVal val="0"/>
              <c:showCatName val="1"/>
              <c:showSerName val="0"/>
              <c:showPercent val="1"/>
              <c:showBubbleSize val="0"/>
            </c:dLbl>
            <c:dLbl>
              <c:idx val="1"/>
              <c:layout>
                <c:manualLayout>
                  <c:x val="0.13323407042251273"/>
                  <c:y val="-0.16438916648217003"/>
                </c:manualLayout>
              </c:layout>
              <c:tx>
                <c:rich>
                  <a:bodyPr/>
                  <a:lstStyle/>
                  <a:p>
                    <a:r>
                      <a:rPr lang="el-GR" dirty="0"/>
                      <a:t>Παραμείνει περίπου ίδιες
</a:t>
                    </a:r>
                    <a:r>
                      <a:rPr lang="el-GR" sz="1400" dirty="0"/>
                      <a:t>52</a:t>
                    </a:r>
                    <a:r>
                      <a:rPr lang="el-GR" sz="1400" dirty="0" smtClean="0"/>
                      <a:t>%</a:t>
                    </a:r>
                    <a:r>
                      <a:rPr lang="el-GR" dirty="0" smtClean="0"/>
                      <a:t/>
                    </a:r>
                    <a:br>
                      <a:rPr lang="el-GR" dirty="0" smtClean="0"/>
                    </a:br>
                    <a:r>
                      <a:rPr lang="el-GR" dirty="0" smtClean="0"/>
                      <a:t>(*57%)</a:t>
                    </a:r>
                    <a:endParaRPr lang="el-GR" dirty="0"/>
                  </a:p>
                </c:rich>
              </c:tx>
              <c:showLegendKey val="0"/>
              <c:showVal val="0"/>
              <c:showCatName val="1"/>
              <c:showSerName val="0"/>
              <c:showPercent val="1"/>
              <c:showBubbleSize val="0"/>
            </c:dLbl>
            <c:dLbl>
              <c:idx val="2"/>
              <c:layout/>
              <c:tx>
                <c:rich>
                  <a:bodyPr/>
                  <a:lstStyle/>
                  <a:p>
                    <a:r>
                      <a:rPr lang="el-GR"/>
                      <a:t>Μειωθεί
</a:t>
                    </a:r>
                    <a:r>
                      <a:rPr lang="el-GR" sz="1400"/>
                      <a:t>11</a:t>
                    </a:r>
                    <a:r>
                      <a:rPr lang="el-GR" sz="1400" smtClean="0"/>
                      <a:t>%</a:t>
                    </a:r>
                  </a:p>
                  <a:p>
                    <a:r>
                      <a:rPr lang="el-GR" smtClean="0"/>
                      <a:t>(*3%)</a:t>
                    </a:r>
                    <a:endParaRPr lang="el-GR"/>
                  </a:p>
                </c:rich>
              </c:tx>
              <c:showLegendKey val="0"/>
              <c:showVal val="0"/>
              <c:showCatName val="1"/>
              <c:showSerName val="0"/>
              <c:showPercent val="1"/>
              <c:showBubbleSize val="0"/>
            </c:dLbl>
            <c:dLbl>
              <c:idx val="3"/>
              <c:layout/>
              <c:tx>
                <c:rich>
                  <a:bodyPr/>
                  <a:lstStyle/>
                  <a:p>
                    <a:pPr>
                      <a:defRPr sz="1100" b="1">
                        <a:solidFill>
                          <a:schemeClr val="tx1"/>
                        </a:solidFill>
                      </a:defRPr>
                    </a:pPr>
                    <a:r>
                      <a:rPr lang="el-GR"/>
                      <a:t>Δεν έχω γνώμη/Δεν απαντώ (αυθόρμητα)
</a:t>
                    </a:r>
                    <a:r>
                      <a:rPr lang="el-GR" sz="1400"/>
                      <a:t>7</a:t>
                    </a:r>
                    <a:r>
                      <a:rPr lang="el-GR" sz="1400" smtClean="0"/>
                      <a:t>%</a:t>
                    </a:r>
                    <a:endParaRPr lang="el-GR" smtClean="0"/>
                  </a:p>
                  <a:p>
                    <a:pPr>
                      <a:defRPr sz="1100" b="1">
                        <a:solidFill>
                          <a:schemeClr val="tx1"/>
                        </a:solidFill>
                      </a:defRPr>
                    </a:pPr>
                    <a:r>
                      <a:rPr lang="el-GR" smtClean="0"/>
                      <a:t>(*11%)</a:t>
                    </a:r>
                    <a:endParaRPr lang="el-GR"/>
                  </a:p>
                </c:rich>
              </c:tx>
              <c:spPr/>
              <c:showLegendKey val="0"/>
              <c:showVal val="0"/>
              <c:showCatName val="1"/>
              <c:showSerName val="0"/>
              <c:showPercent val="1"/>
              <c:showBubbleSize val="0"/>
            </c:dLbl>
            <c:dLbl>
              <c:idx val="5"/>
              <c:tx>
                <c:rich>
                  <a:bodyPr/>
                  <a:lstStyle/>
                  <a:p>
                    <a:r>
                      <a:rPr lang="el-GR" sz="1100">
                        <a:solidFill>
                          <a:schemeClr val="bg1"/>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chemeClr val="bg1"/>
                    </a:solidFill>
                  </a:defRPr>
                </a:pPr>
                <a:endParaRPr lang="el-GR"/>
              </a:p>
            </c:txPr>
            <c:showLegendKey val="0"/>
            <c:showVal val="0"/>
            <c:showCatName val="1"/>
            <c:showSerName val="0"/>
            <c:showPercent val="1"/>
            <c:showBubbleSize val="0"/>
            <c:showLeaderLines val="1"/>
          </c:dLbls>
          <c:cat>
            <c:strRef>
              <c:f>'EXTRA ΚΑΤΑΝΑΛΩΤΩΝ '!$B$185:$B$188</c:f>
              <c:strCache>
                <c:ptCount val="4"/>
                <c:pt idx="0">
                  <c:v>Αυξηθεί</c:v>
                </c:pt>
                <c:pt idx="1">
                  <c:v>Παραμείνει περίπου ίδιες</c:v>
                </c:pt>
                <c:pt idx="2">
                  <c:v>Μειωθεί</c:v>
                </c:pt>
                <c:pt idx="3">
                  <c:v>Δεν έχω γνώμη/Δεν απαντώ (αυθόρμητα)</c:v>
                </c:pt>
              </c:strCache>
            </c:strRef>
          </c:cat>
          <c:val>
            <c:numRef>
              <c:f>'EXTRA ΚΑΤΑΝΑΛΩΤΩΝ '!$D$185:$D$188</c:f>
              <c:numCache>
                <c:formatCode>0%</c:formatCode>
                <c:ptCount val="4"/>
                <c:pt idx="0">
                  <c:v>0.30154329926765716</c:v>
                </c:pt>
                <c:pt idx="1">
                  <c:v>0.51575709931454894</c:v>
                </c:pt>
                <c:pt idx="2">
                  <c:v>0.11321665494366066</c:v>
                </c:pt>
                <c:pt idx="3">
                  <c:v>6.948294647413357E-2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'EXTRA ΚΑΤΑΝΑΛΩΤΩΝ '!$B$200</c:f>
              <c:strCache>
                <c:ptCount val="1"/>
                <c:pt idx="0">
                  <c:v>Αυξηθούν</c:v>
                </c:pt>
              </c:strCache>
            </c:strRef>
          </c:tx>
          <c:spPr>
            <a:solidFill>
              <a:srgbClr val="0070C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'!$D$199;'EXTRA ΚΑΤΑΝΑΛΩΤΩΝ '!$F$199;'EXTRA ΚΑΤΑΝΑΛΩΤΩΝ '!$H$199;'EXTRA ΚΑΤΑΝΑΛΩΤΩΝ '!$J$199)</c:f>
              <c:strCache>
                <c:ptCount val="4"/>
                <c:pt idx="0">
                  <c:v>Τρόφιμα και βασικά είδη πρώτης ανάγκης</c:v>
                </c:pt>
                <c:pt idx="1">
                  <c:v>Προϊόντα ένδυσης / υπόδησης</c:v>
                </c:pt>
                <c:pt idx="2">
                  <c:v>Προϊόντα τεχνολογίας και οικιακές συσκευές</c:v>
                </c:pt>
                <c:pt idx="3">
                  <c:v>Σημαντικές αγορές (αυτοκίνητα / έπιπλα κτλ)</c:v>
                </c:pt>
              </c:strCache>
            </c:strRef>
          </c:cat>
          <c:val>
            <c:numRef>
              <c:f>('EXTRA ΚΑΤΑΝΑΛΩΤΩΝ '!$D$200;'EXTRA ΚΑΤΑΝΑΛΩΤΩΝ '!$F$200;'EXTRA ΚΑΤΑΝΑΛΩΤΩΝ '!$H$200;'EXTRA ΚΑΤΑΝΑΛΩΤΩΝ '!$J$200)</c:f>
              <c:numCache>
                <c:formatCode>0%</c:formatCode>
                <c:ptCount val="4"/>
                <c:pt idx="0">
                  <c:v>8.8365100819242579E-2</c:v>
                </c:pt>
                <c:pt idx="1">
                  <c:v>3.9389843599150411E-2</c:v>
                </c:pt>
                <c:pt idx="2">
                  <c:v>6.684964002979063E-2</c:v>
                </c:pt>
                <c:pt idx="3">
                  <c:v>6.4614451018522381E-2</c:v>
                </c:pt>
              </c:numCache>
            </c:numRef>
          </c:val>
        </c:ser>
        <c:ser>
          <c:idx val="1"/>
          <c:order val="1"/>
          <c:tx>
            <c:strRef>
              <c:f>'EXTRA ΚΑΤΑΝΑΛΩΤΩΝ '!$B$201</c:f>
              <c:strCache>
                <c:ptCount val="1"/>
                <c:pt idx="0">
                  <c:v>Μειωθούν</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('EXTRA ΚΑΤΑΝΑΛΩΤΩΝ '!$D$199;'EXTRA ΚΑΤΑΝΑΛΩΤΩΝ '!$F$199;'EXTRA ΚΑΤΑΝΑΛΩΤΩΝ '!$H$199;'EXTRA ΚΑΤΑΝΑΛΩΤΩΝ '!$J$199)</c:f>
              <c:strCache>
                <c:ptCount val="4"/>
                <c:pt idx="0">
                  <c:v>Τρόφιμα και βασικά είδη πρώτης ανάγκης</c:v>
                </c:pt>
                <c:pt idx="1">
                  <c:v>Προϊόντα ένδυσης / υπόδησης</c:v>
                </c:pt>
                <c:pt idx="2">
                  <c:v>Προϊόντα τεχνολογίας και οικιακές συσκευές</c:v>
                </c:pt>
                <c:pt idx="3">
                  <c:v>Σημαντικές αγορές (αυτοκίνητα / έπιπλα κτλ)</c:v>
                </c:pt>
              </c:strCache>
            </c:strRef>
          </c:cat>
          <c:val>
            <c:numRef>
              <c:f>('EXTRA ΚΑΤΑΝΑΛΩΤΩΝ '!$D$201;'EXTRA ΚΑΤΑΝΑΛΩΤΩΝ '!$F$201;'EXTRA ΚΑΤΑΝΑΛΩΤΩΝ '!$H$201;'EXTRA ΚΑΤΑΝΑΛΩΤΩΝ '!$J$201)</c:f>
              <c:numCache>
                <c:formatCode>0%</c:formatCode>
                <c:ptCount val="4"/>
                <c:pt idx="0">
                  <c:v>8.2324221443742587E-2</c:v>
                </c:pt>
                <c:pt idx="1">
                  <c:v>0.41682067690949742</c:v>
                </c:pt>
                <c:pt idx="2">
                  <c:v>0.40236670068683977</c:v>
                </c:pt>
                <c:pt idx="3">
                  <c:v>0.49813121491718027</c:v>
                </c:pt>
              </c:numCache>
            </c:numRef>
          </c:val>
        </c:ser>
        <c:ser>
          <c:idx val="2"/>
          <c:order val="2"/>
          <c:tx>
            <c:strRef>
              <c:f>'EXTRA ΚΑΤΑΝΑΛΩΤΩΝ '!$B$202</c:f>
              <c:strCache>
                <c:ptCount val="1"/>
                <c:pt idx="0">
                  <c:v>Περίπου το ίδιο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('EXTRA ΚΑΤΑΝΑΛΩΤΩΝ '!$D$199;'EXTRA ΚΑΤΑΝΑΛΩΤΩΝ '!$F$199;'EXTRA ΚΑΤΑΝΑΛΩΤΩΝ '!$H$199;'EXTRA ΚΑΤΑΝΑΛΩΤΩΝ '!$J$199)</c:f>
              <c:strCache>
                <c:ptCount val="4"/>
                <c:pt idx="0">
                  <c:v>Τρόφιμα και βασικά είδη πρώτης ανάγκης</c:v>
                </c:pt>
                <c:pt idx="1">
                  <c:v>Προϊόντα ένδυσης / υπόδησης</c:v>
                </c:pt>
                <c:pt idx="2">
                  <c:v>Προϊόντα τεχνολογίας και οικιακές συσκευές</c:v>
                </c:pt>
                <c:pt idx="3">
                  <c:v>Σημαντικές αγορές (αυτοκίνητα / έπιπλα κτλ)</c:v>
                </c:pt>
              </c:strCache>
            </c:strRef>
          </c:cat>
          <c:val>
            <c:numRef>
              <c:f>('EXTRA ΚΑΤΑΝΑΛΩΤΩΝ '!$D$202;'EXTRA ΚΑΤΑΝΑΛΩΤΩΝ '!$F$202;'EXTRA ΚΑΤΑΝΑΛΩΤΩΝ '!$H$202;'EXTRA ΚΑΤΑΝΑΛΩΤΩΝ '!$J$202)</c:f>
              <c:numCache>
                <c:formatCode>0%</c:formatCode>
                <c:ptCount val="4"/>
                <c:pt idx="0">
                  <c:v>0.81562905138885111</c:v>
                </c:pt>
                <c:pt idx="1">
                  <c:v>0.53609356467050995</c:v>
                </c:pt>
                <c:pt idx="2">
                  <c:v>0.51632968306071214</c:v>
                </c:pt>
                <c:pt idx="3">
                  <c:v>0.4147461624394887</c:v>
                </c:pt>
              </c:numCache>
            </c:numRef>
          </c:val>
        </c:ser>
        <c:ser>
          <c:idx val="3"/>
          <c:order val="3"/>
          <c:tx>
            <c:strRef>
              <c:f>'EXTRA ΚΑΤΑΝΑΛΩΤΩΝ '!$B$203</c:f>
              <c:strCache>
                <c:ptCount val="1"/>
                <c:pt idx="0">
                  <c:v>ΔΞ/ΔΑ</c:v>
                </c:pt>
              </c:strCache>
            </c:strRef>
          </c:tx>
          <c:spPr>
            <a:solidFill>
              <a:srgbClr val="FFC000"/>
            </a:solidFill>
          </c:spPr>
          <c:invertIfNegative val="0"/>
          <c:dLbls>
            <c:dLbl>
              <c:idx val="0"/>
              <c:layout>
                <c:manualLayout>
                  <c:x val="2.3699752039819983E-3"/>
                  <c:y val="9.1576363310059639E-2"/>
                </c:manualLayout>
              </c:layout>
              <c:showLegendKey val="0"/>
              <c:showVal val="1"/>
              <c:showCatName val="0"/>
              <c:showSerName val="0"/>
              <c:showPercent val="0"/>
              <c:showBubbleSize val="0"/>
            </c:dLbl>
            <c:dLbl>
              <c:idx val="1"/>
              <c:layout>
                <c:manualLayout>
                  <c:x val="7.1263509362621538E-4"/>
                  <c:y val="9.1576363310059666E-2"/>
                </c:manualLayout>
              </c:layout>
              <c:showLegendKey val="0"/>
              <c:showVal val="1"/>
              <c:showCatName val="0"/>
              <c:showSerName val="0"/>
              <c:showPercent val="0"/>
              <c:showBubbleSize val="0"/>
            </c:dLbl>
            <c:dLbl>
              <c:idx val="2"/>
              <c:layout>
                <c:manualLayout>
                  <c:x val="-3.1606305881099837E-3"/>
                  <c:y val="9.1576363310059666E-2"/>
                </c:manualLayout>
              </c:layout>
              <c:showLegendKey val="0"/>
              <c:showVal val="1"/>
              <c:showCatName val="0"/>
              <c:showSerName val="0"/>
              <c:showPercent val="0"/>
              <c:showBubbleSize val="0"/>
            </c:dLbl>
            <c:dLbl>
              <c:idx val="3"/>
              <c:layout>
                <c:manualLayout>
                  <c:x val="4.8138643673867219E-3"/>
                  <c:y val="9.1576363310059666E-2"/>
                </c:manualLayout>
              </c:layout>
              <c:showLegendKey val="0"/>
              <c:showVal val="1"/>
              <c:showCatName val="0"/>
              <c:showSerName val="0"/>
              <c:showPercent val="0"/>
              <c:showBubbleSize val="0"/>
            </c:dLbl>
            <c:txPr>
              <a:bodyPr/>
              <a:lstStyle/>
              <a:p>
                <a:pPr>
                  <a:defRPr sz="1400" b="1">
                    <a:solidFill>
                      <a:schemeClr val="tx1"/>
                    </a:solidFill>
                  </a:defRPr>
                </a:pPr>
                <a:endParaRPr lang="el-GR"/>
              </a:p>
            </c:txPr>
            <c:showLegendKey val="0"/>
            <c:showVal val="1"/>
            <c:showCatName val="0"/>
            <c:showSerName val="0"/>
            <c:showPercent val="0"/>
            <c:showBubbleSize val="0"/>
            <c:showLeaderLines val="0"/>
          </c:dLbls>
          <c:cat>
            <c:strRef>
              <c:f>('EXTRA ΚΑΤΑΝΑΛΩΤΩΝ '!$D$199;'EXTRA ΚΑΤΑΝΑΛΩΤΩΝ '!$F$199;'EXTRA ΚΑΤΑΝΑΛΩΤΩΝ '!$H$199;'EXTRA ΚΑΤΑΝΑΛΩΤΩΝ '!$J$199)</c:f>
              <c:strCache>
                <c:ptCount val="4"/>
                <c:pt idx="0">
                  <c:v>Τρόφιμα και βασικά είδη πρώτης ανάγκης</c:v>
                </c:pt>
                <c:pt idx="1">
                  <c:v>Προϊόντα ένδυσης / υπόδησης</c:v>
                </c:pt>
                <c:pt idx="2">
                  <c:v>Προϊόντα τεχνολογίας και οικιακές συσκευές</c:v>
                </c:pt>
                <c:pt idx="3">
                  <c:v>Σημαντικές αγορές (αυτοκίνητα / έπιπλα κτλ)</c:v>
                </c:pt>
              </c:strCache>
            </c:strRef>
          </c:cat>
          <c:val>
            <c:numRef>
              <c:f>('EXTRA ΚΑΤΑΝΑΛΩΤΩΝ '!$D$203;'EXTRA ΚΑΤΑΝΑΛΩΤΩΝ '!$F$203;'EXTRA ΚΑΤΑΝΑΛΩΤΩΝ '!$H$203;'EXTRA ΚΑΤΑΝΑΛΩΤΩΝ '!$J$203)</c:f>
              <c:numCache>
                <c:formatCode>0%</c:formatCode>
                <c:ptCount val="4"/>
                <c:pt idx="0">
                  <c:v>1.3681626348164298E-2</c:v>
                </c:pt>
                <c:pt idx="1">
                  <c:v>7.6959148208424087E-3</c:v>
                </c:pt>
                <c:pt idx="2">
                  <c:v>1.4453976222657438E-2</c:v>
                </c:pt>
                <c:pt idx="3">
                  <c:v>2.2508171624808646E-2</c:v>
                </c:pt>
              </c:numCache>
            </c:numRef>
          </c:val>
        </c:ser>
        <c:dLbls>
          <c:showLegendKey val="0"/>
          <c:showVal val="1"/>
          <c:showCatName val="0"/>
          <c:showSerName val="0"/>
          <c:showPercent val="0"/>
          <c:showBubbleSize val="0"/>
        </c:dLbls>
        <c:gapWidth val="95"/>
        <c:overlap val="100"/>
        <c:axId val="186174848"/>
        <c:axId val="186184832"/>
      </c:barChart>
      <c:catAx>
        <c:axId val="186174848"/>
        <c:scaling>
          <c:orientation val="maxMin"/>
        </c:scaling>
        <c:delete val="0"/>
        <c:axPos val="l"/>
        <c:numFmt formatCode="General" sourceLinked="1"/>
        <c:majorTickMark val="none"/>
        <c:minorTickMark val="none"/>
        <c:tickLblPos val="nextTo"/>
        <c:txPr>
          <a:bodyPr/>
          <a:lstStyle/>
          <a:p>
            <a:pPr>
              <a:defRPr sz="1400" b="1" i="1"/>
            </a:pPr>
            <a:endParaRPr lang="el-GR"/>
          </a:p>
        </c:txPr>
        <c:crossAx val="186184832"/>
        <c:crosses val="autoZero"/>
        <c:auto val="1"/>
        <c:lblAlgn val="ctr"/>
        <c:lblOffset val="100"/>
        <c:noMultiLvlLbl val="0"/>
      </c:catAx>
      <c:valAx>
        <c:axId val="186184832"/>
        <c:scaling>
          <c:orientation val="minMax"/>
        </c:scaling>
        <c:delete val="1"/>
        <c:axPos val="t"/>
        <c:numFmt formatCode="0%" sourceLinked="1"/>
        <c:majorTickMark val="out"/>
        <c:minorTickMark val="none"/>
        <c:tickLblPos val="none"/>
        <c:crossAx val="186174848"/>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ΑΝΑΛΥΣΕΙΣ'!$B$168</c:f>
              <c:strCache>
                <c:ptCount val="1"/>
                <c:pt idx="0">
                  <c:v>Αυξηθούν</c:v>
                </c:pt>
              </c:strCache>
            </c:strRef>
          </c:tx>
          <c:spPr>
            <a:solidFill>
              <a:srgbClr val="0070C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ΑΝΑΛΥΣΕΙΣ'!$C$167:$E$167</c:f>
              <c:strCache>
                <c:ptCount val="3"/>
                <c:pt idx="0">
                  <c:v>Σεπτέμβριος 2020</c:v>
                </c:pt>
                <c:pt idx="1">
                  <c:v>Ιούλιος 2020</c:v>
                </c:pt>
                <c:pt idx="2">
                  <c:v>Ιούνιος 2020</c:v>
                </c:pt>
              </c:strCache>
            </c:strRef>
          </c:cat>
          <c:val>
            <c:numRef>
              <c:f>'ΕΞΤΡΑ ΑΝΑΛΥΣΕΙΣ'!$C$168:$E$168</c:f>
              <c:numCache>
                <c:formatCode>0%</c:formatCode>
                <c:ptCount val="3"/>
                <c:pt idx="0">
                  <c:v>9.0000000000000024E-2</c:v>
                </c:pt>
                <c:pt idx="1">
                  <c:v>9.0000000000000024E-2</c:v>
                </c:pt>
                <c:pt idx="2">
                  <c:v>8.0000000000000029E-2</c:v>
                </c:pt>
              </c:numCache>
            </c:numRef>
          </c:val>
        </c:ser>
        <c:ser>
          <c:idx val="1"/>
          <c:order val="1"/>
          <c:tx>
            <c:strRef>
              <c:f>'ΕΞΤΡΑ ΑΝΑΛΥΣΕΙΣ'!$B$169</c:f>
              <c:strCache>
                <c:ptCount val="1"/>
                <c:pt idx="0">
                  <c:v>Μειωθούν</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ΑΝΑΛΥΣΕΙΣ'!$C$167:$E$167</c:f>
              <c:strCache>
                <c:ptCount val="3"/>
                <c:pt idx="0">
                  <c:v>Σεπτέμβριος 2020</c:v>
                </c:pt>
                <c:pt idx="1">
                  <c:v>Ιούλιος 2020</c:v>
                </c:pt>
                <c:pt idx="2">
                  <c:v>Ιούνιος 2020</c:v>
                </c:pt>
              </c:strCache>
            </c:strRef>
          </c:cat>
          <c:val>
            <c:numRef>
              <c:f>'ΕΞΤΡΑ ΑΝΑΛΥΣΕΙΣ'!$C$169:$E$169</c:f>
              <c:numCache>
                <c:formatCode>0%</c:formatCode>
                <c:ptCount val="3"/>
                <c:pt idx="0">
                  <c:v>8.0000000000000029E-2</c:v>
                </c:pt>
                <c:pt idx="1">
                  <c:v>6.0000000000000019E-2</c:v>
                </c:pt>
                <c:pt idx="2">
                  <c:v>0.1</c:v>
                </c:pt>
              </c:numCache>
            </c:numRef>
          </c:val>
        </c:ser>
        <c:ser>
          <c:idx val="2"/>
          <c:order val="2"/>
          <c:tx>
            <c:strRef>
              <c:f>'ΕΞΤΡΑ ΑΝΑΛΥΣΕΙΣ'!$B$170</c:f>
              <c:strCache>
                <c:ptCount val="1"/>
                <c:pt idx="0">
                  <c:v>Περίπου το ίδιο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ΑΝΑΛΥΣΕΙΣ'!$C$167:$E$167</c:f>
              <c:strCache>
                <c:ptCount val="3"/>
                <c:pt idx="0">
                  <c:v>Σεπτέμβριος 2020</c:v>
                </c:pt>
                <c:pt idx="1">
                  <c:v>Ιούλιος 2020</c:v>
                </c:pt>
                <c:pt idx="2">
                  <c:v>Ιούνιος 2020</c:v>
                </c:pt>
              </c:strCache>
            </c:strRef>
          </c:cat>
          <c:val>
            <c:numRef>
              <c:f>'ΕΞΤΡΑ ΑΝΑΛΥΣΕΙΣ'!$C$170:$E$170</c:f>
              <c:numCache>
                <c:formatCode>0%</c:formatCode>
                <c:ptCount val="3"/>
                <c:pt idx="0">
                  <c:v>0.82000000000000017</c:v>
                </c:pt>
                <c:pt idx="1">
                  <c:v>0.8500000000000002</c:v>
                </c:pt>
                <c:pt idx="2">
                  <c:v>0.81</c:v>
                </c:pt>
              </c:numCache>
            </c:numRef>
          </c:val>
        </c:ser>
        <c:ser>
          <c:idx val="3"/>
          <c:order val="3"/>
          <c:tx>
            <c:strRef>
              <c:f>'ΕΞΤΡΑ ΑΝΑΛΥΣΕΙΣ'!$B$171</c:f>
              <c:strCache>
                <c:ptCount val="1"/>
                <c:pt idx="0">
                  <c:v>ΔΞ/ΔΑ</c:v>
                </c:pt>
              </c:strCache>
            </c:strRef>
          </c:tx>
          <c:spPr>
            <a:solidFill>
              <a:srgbClr val="FFC000"/>
            </a:solidFill>
          </c:spPr>
          <c:invertIfNegative val="0"/>
          <c:dLbls>
            <c:dLbl>
              <c:idx val="0"/>
              <c:layout>
                <c:manualLayout>
                  <c:x val="0"/>
                  <c:y val="0.11826931815153056"/>
                </c:manualLayout>
              </c:layout>
              <c:showLegendKey val="0"/>
              <c:showVal val="1"/>
              <c:showCatName val="0"/>
              <c:showSerName val="0"/>
              <c:showPercent val="0"/>
              <c:showBubbleSize val="0"/>
            </c:dLbl>
            <c:dLbl>
              <c:idx val="1"/>
              <c:layout>
                <c:manualLayout>
                  <c:x val="0"/>
                  <c:y val="0.11419106580147774"/>
                </c:manualLayout>
              </c:layout>
              <c:showLegendKey val="0"/>
              <c:showVal val="1"/>
              <c:showCatName val="0"/>
              <c:showSerName val="0"/>
              <c:showPercent val="0"/>
              <c:showBubbleSize val="0"/>
            </c:dLbl>
            <c:dLbl>
              <c:idx val="2"/>
              <c:layout>
                <c:manualLayout>
                  <c:x val="2.4077406896401811E-3"/>
                  <c:y val="0.10603456110137219"/>
                </c:manualLayout>
              </c:layout>
              <c:showLegendKey val="0"/>
              <c:showVal val="1"/>
              <c:showCatName val="0"/>
              <c:showSerName val="0"/>
              <c:showPercent val="0"/>
              <c:showBubbleSize val="0"/>
            </c:dLbl>
            <c:txPr>
              <a:bodyPr/>
              <a:lstStyle/>
              <a:p>
                <a:pPr>
                  <a:defRPr sz="1400" b="1">
                    <a:solidFill>
                      <a:schemeClr val="tx1"/>
                    </a:solidFill>
                  </a:defRPr>
                </a:pPr>
                <a:endParaRPr lang="el-GR"/>
              </a:p>
            </c:txPr>
            <c:showLegendKey val="0"/>
            <c:showVal val="1"/>
            <c:showCatName val="0"/>
            <c:showSerName val="0"/>
            <c:showPercent val="0"/>
            <c:showBubbleSize val="0"/>
            <c:showLeaderLines val="0"/>
          </c:dLbls>
          <c:cat>
            <c:strRef>
              <c:f>'ΕΞΤΡΑ ΑΝΑΛΥΣΕΙΣ'!$C$167:$E$167</c:f>
              <c:strCache>
                <c:ptCount val="3"/>
                <c:pt idx="0">
                  <c:v>Σεπτέμβριος 2020</c:v>
                </c:pt>
                <c:pt idx="1">
                  <c:v>Ιούλιος 2020</c:v>
                </c:pt>
                <c:pt idx="2">
                  <c:v>Ιούνιος 2020</c:v>
                </c:pt>
              </c:strCache>
            </c:strRef>
          </c:cat>
          <c:val>
            <c:numRef>
              <c:f>'ΕΞΤΡΑ ΑΝΑΛΥΣΕΙΣ'!$C$171:$E$171</c:f>
              <c:numCache>
                <c:formatCode>0%</c:formatCode>
                <c:ptCount val="3"/>
                <c:pt idx="0">
                  <c:v>1.0000000000000004E-2</c:v>
                </c:pt>
                <c:pt idx="1">
                  <c:v>1.0000000000000004E-2</c:v>
                </c:pt>
                <c:pt idx="2">
                  <c:v>1.0000000000000004E-2</c:v>
                </c:pt>
              </c:numCache>
            </c:numRef>
          </c:val>
        </c:ser>
        <c:dLbls>
          <c:showLegendKey val="0"/>
          <c:showVal val="1"/>
          <c:showCatName val="0"/>
          <c:showSerName val="0"/>
          <c:showPercent val="0"/>
          <c:showBubbleSize val="0"/>
        </c:dLbls>
        <c:gapWidth val="95"/>
        <c:overlap val="100"/>
        <c:axId val="148471168"/>
        <c:axId val="148506880"/>
      </c:barChart>
      <c:catAx>
        <c:axId val="148471168"/>
        <c:scaling>
          <c:orientation val="maxMin"/>
        </c:scaling>
        <c:delete val="0"/>
        <c:axPos val="l"/>
        <c:numFmt formatCode="General" sourceLinked="1"/>
        <c:majorTickMark val="none"/>
        <c:minorTickMark val="none"/>
        <c:tickLblPos val="nextTo"/>
        <c:txPr>
          <a:bodyPr/>
          <a:lstStyle/>
          <a:p>
            <a:pPr>
              <a:defRPr sz="1400" b="1" i="1"/>
            </a:pPr>
            <a:endParaRPr lang="el-GR"/>
          </a:p>
        </c:txPr>
        <c:crossAx val="148506880"/>
        <c:crosses val="autoZero"/>
        <c:auto val="1"/>
        <c:lblAlgn val="ctr"/>
        <c:lblOffset val="100"/>
        <c:noMultiLvlLbl val="0"/>
      </c:catAx>
      <c:valAx>
        <c:axId val="148506880"/>
        <c:scaling>
          <c:orientation val="minMax"/>
        </c:scaling>
        <c:delete val="1"/>
        <c:axPos val="t"/>
        <c:numFmt formatCode="0%" sourceLinked="1"/>
        <c:majorTickMark val="out"/>
        <c:minorTickMark val="none"/>
        <c:tickLblPos val="none"/>
        <c:crossAx val="148471168"/>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ΑΝΑΛΥΣΕΙΣ'!$B$181</c:f>
              <c:strCache>
                <c:ptCount val="1"/>
                <c:pt idx="0">
                  <c:v>Αυξηθούν</c:v>
                </c:pt>
              </c:strCache>
            </c:strRef>
          </c:tx>
          <c:spPr>
            <a:solidFill>
              <a:srgbClr val="0070C0"/>
            </a:solidFill>
          </c:spPr>
          <c:invertIfNegative val="0"/>
          <c:dLbls>
            <c:dLbl>
              <c:idx val="2"/>
              <c:layout>
                <c:manualLayout>
                  <c:x val="4.8542007055281354E-3"/>
                  <c:y val="-9.5334752595056197E-3"/>
                </c:manualLayout>
              </c:layout>
              <c:showLegendKey val="0"/>
              <c:showVal val="1"/>
              <c:showCatName val="0"/>
              <c:showSerName val="0"/>
              <c:showPercent val="0"/>
              <c:showBubbleSize val="0"/>
            </c:dLbl>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ΑΝΑΛΥΣΕΙΣ'!$C$180:$E$180</c:f>
              <c:strCache>
                <c:ptCount val="3"/>
                <c:pt idx="0">
                  <c:v>Σεπτέμβριος 2020</c:v>
                </c:pt>
                <c:pt idx="1">
                  <c:v>Ιούλιος 2020</c:v>
                </c:pt>
                <c:pt idx="2">
                  <c:v>Ιούνιος 2020</c:v>
                </c:pt>
              </c:strCache>
            </c:strRef>
          </c:cat>
          <c:val>
            <c:numRef>
              <c:f>'ΕΞΤΡΑ ΑΝΑΛΥΣΕΙΣ'!$C$181:$E$181</c:f>
              <c:numCache>
                <c:formatCode>0%</c:formatCode>
                <c:ptCount val="3"/>
                <c:pt idx="0">
                  <c:v>4.0000000000000015E-2</c:v>
                </c:pt>
                <c:pt idx="1">
                  <c:v>4.0000000000000015E-2</c:v>
                </c:pt>
                <c:pt idx="2">
                  <c:v>3.0000000000000002E-2</c:v>
                </c:pt>
              </c:numCache>
            </c:numRef>
          </c:val>
        </c:ser>
        <c:ser>
          <c:idx val="1"/>
          <c:order val="1"/>
          <c:tx>
            <c:strRef>
              <c:f>'ΕΞΤΡΑ ΑΝΑΛΥΣΕΙΣ'!$B$182</c:f>
              <c:strCache>
                <c:ptCount val="1"/>
                <c:pt idx="0">
                  <c:v>Μειωθούν</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ΑΝΑΛΥΣΕΙΣ'!$C$180:$E$180</c:f>
              <c:strCache>
                <c:ptCount val="3"/>
                <c:pt idx="0">
                  <c:v>Σεπτέμβριος 2020</c:v>
                </c:pt>
                <c:pt idx="1">
                  <c:v>Ιούλιος 2020</c:v>
                </c:pt>
                <c:pt idx="2">
                  <c:v>Ιούνιος 2020</c:v>
                </c:pt>
              </c:strCache>
            </c:strRef>
          </c:cat>
          <c:val>
            <c:numRef>
              <c:f>'ΕΞΤΡΑ ΑΝΑΛΥΣΕΙΣ'!$C$182:$E$182</c:f>
              <c:numCache>
                <c:formatCode>0%</c:formatCode>
                <c:ptCount val="3"/>
                <c:pt idx="0">
                  <c:v>0.4200000000000001</c:v>
                </c:pt>
                <c:pt idx="1">
                  <c:v>0.31000000000000011</c:v>
                </c:pt>
                <c:pt idx="2">
                  <c:v>0.48000000000000009</c:v>
                </c:pt>
              </c:numCache>
            </c:numRef>
          </c:val>
        </c:ser>
        <c:ser>
          <c:idx val="2"/>
          <c:order val="2"/>
          <c:tx>
            <c:strRef>
              <c:f>'ΕΞΤΡΑ ΑΝΑΛΥΣΕΙΣ'!$B$183</c:f>
              <c:strCache>
                <c:ptCount val="1"/>
                <c:pt idx="0">
                  <c:v>Περίπου το ίδιο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ΑΝΑΛΥΣΕΙΣ'!$C$180:$E$180</c:f>
              <c:strCache>
                <c:ptCount val="3"/>
                <c:pt idx="0">
                  <c:v>Σεπτέμβριος 2020</c:v>
                </c:pt>
                <c:pt idx="1">
                  <c:v>Ιούλιος 2020</c:v>
                </c:pt>
                <c:pt idx="2">
                  <c:v>Ιούνιος 2020</c:v>
                </c:pt>
              </c:strCache>
            </c:strRef>
          </c:cat>
          <c:val>
            <c:numRef>
              <c:f>'ΕΞΤΡΑ ΑΝΑΛΥΣΕΙΣ'!$C$183:$E$183</c:f>
              <c:numCache>
                <c:formatCode>0%</c:formatCode>
                <c:ptCount val="3"/>
                <c:pt idx="0">
                  <c:v>0.54</c:v>
                </c:pt>
                <c:pt idx="1">
                  <c:v>0.64000000000000024</c:v>
                </c:pt>
                <c:pt idx="2">
                  <c:v>0.46</c:v>
                </c:pt>
              </c:numCache>
            </c:numRef>
          </c:val>
        </c:ser>
        <c:ser>
          <c:idx val="3"/>
          <c:order val="3"/>
          <c:tx>
            <c:strRef>
              <c:f>'ΕΞΤΡΑ ΑΝΑΛΥΣΕΙΣ'!$B$184</c:f>
              <c:strCache>
                <c:ptCount val="1"/>
                <c:pt idx="0">
                  <c:v>ΔΞ/ΔΑ</c:v>
                </c:pt>
              </c:strCache>
            </c:strRef>
          </c:tx>
          <c:spPr>
            <a:solidFill>
              <a:srgbClr val="FFC000"/>
            </a:solidFill>
          </c:spPr>
          <c:invertIfNegative val="0"/>
          <c:dLbls>
            <c:dLbl>
              <c:idx val="0"/>
              <c:layout>
                <c:manualLayout>
                  <c:x val="2.4088811742630032E-3"/>
                  <c:y val="0.10963496548431559"/>
                </c:manualLayout>
              </c:layout>
              <c:showLegendKey val="0"/>
              <c:showVal val="1"/>
              <c:showCatName val="0"/>
              <c:showSerName val="0"/>
              <c:showPercent val="0"/>
              <c:showBubbleSize val="0"/>
            </c:dLbl>
            <c:dLbl>
              <c:idx val="1"/>
              <c:layout>
                <c:manualLayout>
                  <c:x val="2.4474854475904327E-3"/>
                  <c:y val="0.12870191600332692"/>
                </c:manualLayout>
              </c:layout>
              <c:showLegendKey val="0"/>
              <c:showVal val="1"/>
              <c:showCatName val="0"/>
              <c:showSerName val="0"/>
              <c:showPercent val="0"/>
              <c:showBubbleSize val="0"/>
            </c:dLbl>
            <c:dLbl>
              <c:idx val="2"/>
              <c:layout>
                <c:manualLayout>
                  <c:x val="6.4260189234835305E-3"/>
                  <c:y val="0.11916844074382139"/>
                </c:manualLayout>
              </c:layout>
              <c:showLegendKey val="0"/>
              <c:showVal val="1"/>
              <c:showCatName val="0"/>
              <c:showSerName val="0"/>
              <c:showPercent val="0"/>
              <c:showBubbleSize val="0"/>
            </c:dLbl>
            <c:txPr>
              <a:bodyPr/>
              <a:lstStyle/>
              <a:p>
                <a:pPr>
                  <a:defRPr sz="1400" b="1">
                    <a:solidFill>
                      <a:schemeClr val="tx1"/>
                    </a:solidFill>
                  </a:defRPr>
                </a:pPr>
                <a:endParaRPr lang="el-GR"/>
              </a:p>
            </c:txPr>
            <c:showLegendKey val="0"/>
            <c:showVal val="1"/>
            <c:showCatName val="0"/>
            <c:showSerName val="0"/>
            <c:showPercent val="0"/>
            <c:showBubbleSize val="0"/>
            <c:showLeaderLines val="0"/>
          </c:dLbls>
          <c:cat>
            <c:strRef>
              <c:f>'ΕΞΤΡΑ ΑΝΑΛΥΣΕΙΣ'!$C$180:$E$180</c:f>
              <c:strCache>
                <c:ptCount val="3"/>
                <c:pt idx="0">
                  <c:v>Σεπτέμβριος 2020</c:v>
                </c:pt>
                <c:pt idx="1">
                  <c:v>Ιούλιος 2020</c:v>
                </c:pt>
                <c:pt idx="2">
                  <c:v>Ιούνιος 2020</c:v>
                </c:pt>
              </c:strCache>
            </c:strRef>
          </c:cat>
          <c:val>
            <c:numRef>
              <c:f>'ΕΞΤΡΑ ΑΝΑΛΥΣΕΙΣ'!$C$184:$E$184</c:f>
              <c:numCache>
                <c:formatCode>0%</c:formatCode>
                <c:ptCount val="3"/>
                <c:pt idx="0">
                  <c:v>1.0000000000000004E-2</c:v>
                </c:pt>
                <c:pt idx="1">
                  <c:v>1.0000000000000004E-2</c:v>
                </c:pt>
                <c:pt idx="2">
                  <c:v>2.0000000000000007E-2</c:v>
                </c:pt>
              </c:numCache>
            </c:numRef>
          </c:val>
        </c:ser>
        <c:dLbls>
          <c:showLegendKey val="0"/>
          <c:showVal val="1"/>
          <c:showCatName val="0"/>
          <c:showSerName val="0"/>
          <c:showPercent val="0"/>
          <c:showBubbleSize val="0"/>
        </c:dLbls>
        <c:gapWidth val="95"/>
        <c:overlap val="100"/>
        <c:axId val="205391744"/>
        <c:axId val="205393280"/>
      </c:barChart>
      <c:catAx>
        <c:axId val="205391744"/>
        <c:scaling>
          <c:orientation val="maxMin"/>
        </c:scaling>
        <c:delete val="0"/>
        <c:axPos val="l"/>
        <c:numFmt formatCode="General" sourceLinked="1"/>
        <c:majorTickMark val="none"/>
        <c:minorTickMark val="none"/>
        <c:tickLblPos val="nextTo"/>
        <c:txPr>
          <a:bodyPr/>
          <a:lstStyle/>
          <a:p>
            <a:pPr>
              <a:defRPr sz="1400" b="1" i="1"/>
            </a:pPr>
            <a:endParaRPr lang="el-GR"/>
          </a:p>
        </c:txPr>
        <c:crossAx val="205393280"/>
        <c:crosses val="autoZero"/>
        <c:auto val="1"/>
        <c:lblAlgn val="ctr"/>
        <c:lblOffset val="100"/>
        <c:noMultiLvlLbl val="0"/>
      </c:catAx>
      <c:valAx>
        <c:axId val="205393280"/>
        <c:scaling>
          <c:orientation val="minMax"/>
        </c:scaling>
        <c:delete val="1"/>
        <c:axPos val="t"/>
        <c:numFmt formatCode="0%" sourceLinked="1"/>
        <c:majorTickMark val="out"/>
        <c:minorTickMark val="none"/>
        <c:tickLblPos val="none"/>
        <c:crossAx val="205391744"/>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ΑΝΑΛΥΣΕΙΣ'!$B$195</c:f>
              <c:strCache>
                <c:ptCount val="1"/>
                <c:pt idx="0">
                  <c:v>Αυξηθούν</c:v>
                </c:pt>
              </c:strCache>
            </c:strRef>
          </c:tx>
          <c:spPr>
            <a:solidFill>
              <a:srgbClr val="0070C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ΑΝΑΛΥΣΕΙΣ'!$C$194:$E$194</c:f>
              <c:strCache>
                <c:ptCount val="3"/>
                <c:pt idx="0">
                  <c:v>Σεπτέμβριος 2020</c:v>
                </c:pt>
                <c:pt idx="1">
                  <c:v>Ιούλιος 2020</c:v>
                </c:pt>
                <c:pt idx="2">
                  <c:v>Ιούνιος 2020</c:v>
                </c:pt>
              </c:strCache>
            </c:strRef>
          </c:cat>
          <c:val>
            <c:numRef>
              <c:f>'ΕΞΤΡΑ ΑΝΑΛΥΣΕΙΣ'!$C$195:$E$195</c:f>
              <c:numCache>
                <c:formatCode>0%</c:formatCode>
                <c:ptCount val="3"/>
                <c:pt idx="0">
                  <c:v>7.0000000000000021E-2</c:v>
                </c:pt>
                <c:pt idx="1">
                  <c:v>0.05</c:v>
                </c:pt>
                <c:pt idx="2">
                  <c:v>6.0000000000000019E-2</c:v>
                </c:pt>
              </c:numCache>
            </c:numRef>
          </c:val>
        </c:ser>
        <c:ser>
          <c:idx val="1"/>
          <c:order val="1"/>
          <c:tx>
            <c:strRef>
              <c:f>'ΕΞΤΡΑ ΑΝΑΛΥΣΕΙΣ'!$B$196</c:f>
              <c:strCache>
                <c:ptCount val="1"/>
                <c:pt idx="0">
                  <c:v>Μειωθούν</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ΑΝΑΛΥΣΕΙΣ'!$C$194:$E$194</c:f>
              <c:strCache>
                <c:ptCount val="3"/>
                <c:pt idx="0">
                  <c:v>Σεπτέμβριος 2020</c:v>
                </c:pt>
                <c:pt idx="1">
                  <c:v>Ιούλιος 2020</c:v>
                </c:pt>
                <c:pt idx="2">
                  <c:v>Ιούνιος 2020</c:v>
                </c:pt>
              </c:strCache>
            </c:strRef>
          </c:cat>
          <c:val>
            <c:numRef>
              <c:f>'ΕΞΤΡΑ ΑΝΑΛΥΣΕΙΣ'!$C$196:$E$196</c:f>
              <c:numCache>
                <c:formatCode>0%</c:formatCode>
                <c:ptCount val="3"/>
                <c:pt idx="0">
                  <c:v>0.4</c:v>
                </c:pt>
                <c:pt idx="1">
                  <c:v>0.2</c:v>
                </c:pt>
                <c:pt idx="2">
                  <c:v>0.38000000000000012</c:v>
                </c:pt>
              </c:numCache>
            </c:numRef>
          </c:val>
        </c:ser>
        <c:ser>
          <c:idx val="2"/>
          <c:order val="2"/>
          <c:tx>
            <c:strRef>
              <c:f>'ΕΞΤΡΑ ΑΝΑΛΥΣΕΙΣ'!$B$197</c:f>
              <c:strCache>
                <c:ptCount val="1"/>
                <c:pt idx="0">
                  <c:v>Περίπου το ίδιο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ΑΝΑΛΥΣΕΙΣ'!$C$194:$E$194</c:f>
              <c:strCache>
                <c:ptCount val="3"/>
                <c:pt idx="0">
                  <c:v>Σεπτέμβριος 2020</c:v>
                </c:pt>
                <c:pt idx="1">
                  <c:v>Ιούλιος 2020</c:v>
                </c:pt>
                <c:pt idx="2">
                  <c:v>Ιούνιος 2020</c:v>
                </c:pt>
              </c:strCache>
            </c:strRef>
          </c:cat>
          <c:val>
            <c:numRef>
              <c:f>'ΕΞΤΡΑ ΑΝΑΛΥΣΕΙΣ'!$C$197:$E$197</c:f>
              <c:numCache>
                <c:formatCode>0%</c:formatCode>
                <c:ptCount val="3"/>
                <c:pt idx="0">
                  <c:v>0.52</c:v>
                </c:pt>
                <c:pt idx="1">
                  <c:v>0.7300000000000002</c:v>
                </c:pt>
                <c:pt idx="2">
                  <c:v>0.54</c:v>
                </c:pt>
              </c:numCache>
            </c:numRef>
          </c:val>
        </c:ser>
        <c:ser>
          <c:idx val="3"/>
          <c:order val="3"/>
          <c:tx>
            <c:strRef>
              <c:f>'ΕΞΤΡΑ ΑΝΑΛΥΣΕΙΣ'!$B$198</c:f>
              <c:strCache>
                <c:ptCount val="1"/>
                <c:pt idx="0">
                  <c:v>ΔΞ/ΔΑ</c:v>
                </c:pt>
              </c:strCache>
            </c:strRef>
          </c:tx>
          <c:spPr>
            <a:solidFill>
              <a:srgbClr val="FFC000"/>
            </a:solidFill>
          </c:spPr>
          <c:invertIfNegative val="0"/>
          <c:dLbls>
            <c:dLbl>
              <c:idx val="0"/>
              <c:layout>
                <c:manualLayout>
                  <c:x val="2.5071017751669279E-3"/>
                  <c:y val="0.11305723865439447"/>
                </c:manualLayout>
              </c:layout>
              <c:showLegendKey val="0"/>
              <c:showVal val="1"/>
              <c:showCatName val="0"/>
              <c:showSerName val="0"/>
              <c:showPercent val="0"/>
              <c:showBubbleSize val="0"/>
            </c:dLbl>
            <c:dLbl>
              <c:idx val="1"/>
              <c:layout>
                <c:manualLayout>
                  <c:x val="2.5467963089309859E-3"/>
                  <c:y val="0.12210181774674608"/>
                </c:manualLayout>
              </c:layout>
              <c:showLegendKey val="0"/>
              <c:showVal val="1"/>
              <c:showCatName val="0"/>
              <c:showSerName val="0"/>
              <c:showPercent val="0"/>
              <c:showBubbleSize val="0"/>
            </c:dLbl>
            <c:dLbl>
              <c:idx val="2"/>
              <c:layout>
                <c:manualLayout>
                  <c:x val="0"/>
                  <c:y val="0.13114639683909768"/>
                </c:manualLayout>
              </c:layout>
              <c:showLegendKey val="0"/>
              <c:showVal val="1"/>
              <c:showCatName val="0"/>
              <c:showSerName val="0"/>
              <c:showPercent val="0"/>
              <c:showBubbleSize val="0"/>
            </c:dLbl>
            <c:txPr>
              <a:bodyPr/>
              <a:lstStyle/>
              <a:p>
                <a:pPr>
                  <a:defRPr sz="1400" b="1">
                    <a:solidFill>
                      <a:schemeClr val="tx1"/>
                    </a:solidFill>
                  </a:defRPr>
                </a:pPr>
                <a:endParaRPr lang="el-GR"/>
              </a:p>
            </c:txPr>
            <c:showLegendKey val="0"/>
            <c:showVal val="1"/>
            <c:showCatName val="0"/>
            <c:showSerName val="0"/>
            <c:showPercent val="0"/>
            <c:showBubbleSize val="0"/>
            <c:showLeaderLines val="0"/>
          </c:dLbls>
          <c:cat>
            <c:strRef>
              <c:f>'ΕΞΤΡΑ ΑΝΑΛΥΣΕΙΣ'!$C$194:$E$194</c:f>
              <c:strCache>
                <c:ptCount val="3"/>
                <c:pt idx="0">
                  <c:v>Σεπτέμβριος 2020</c:v>
                </c:pt>
                <c:pt idx="1">
                  <c:v>Ιούλιος 2020</c:v>
                </c:pt>
                <c:pt idx="2">
                  <c:v>Ιούνιος 2020</c:v>
                </c:pt>
              </c:strCache>
            </c:strRef>
          </c:cat>
          <c:val>
            <c:numRef>
              <c:f>'ΕΞΤΡΑ ΑΝΑΛΥΣΕΙΣ'!$C$198:$E$198</c:f>
              <c:numCache>
                <c:formatCode>0%</c:formatCode>
                <c:ptCount val="3"/>
                <c:pt idx="0">
                  <c:v>1.0000000000000004E-2</c:v>
                </c:pt>
                <c:pt idx="1">
                  <c:v>1.0000000000000004E-2</c:v>
                </c:pt>
                <c:pt idx="2">
                  <c:v>2.0000000000000007E-2</c:v>
                </c:pt>
              </c:numCache>
            </c:numRef>
          </c:val>
        </c:ser>
        <c:dLbls>
          <c:showLegendKey val="0"/>
          <c:showVal val="1"/>
          <c:showCatName val="0"/>
          <c:showSerName val="0"/>
          <c:showPercent val="0"/>
          <c:showBubbleSize val="0"/>
        </c:dLbls>
        <c:gapWidth val="95"/>
        <c:overlap val="100"/>
        <c:axId val="195473792"/>
        <c:axId val="195475328"/>
      </c:barChart>
      <c:catAx>
        <c:axId val="195473792"/>
        <c:scaling>
          <c:orientation val="maxMin"/>
        </c:scaling>
        <c:delete val="0"/>
        <c:axPos val="l"/>
        <c:numFmt formatCode="General" sourceLinked="1"/>
        <c:majorTickMark val="none"/>
        <c:minorTickMark val="none"/>
        <c:tickLblPos val="nextTo"/>
        <c:txPr>
          <a:bodyPr/>
          <a:lstStyle/>
          <a:p>
            <a:pPr>
              <a:defRPr sz="1400" b="1" i="1"/>
            </a:pPr>
            <a:endParaRPr lang="el-GR"/>
          </a:p>
        </c:txPr>
        <c:crossAx val="195475328"/>
        <c:crosses val="autoZero"/>
        <c:auto val="1"/>
        <c:lblAlgn val="ctr"/>
        <c:lblOffset val="100"/>
        <c:noMultiLvlLbl val="0"/>
      </c:catAx>
      <c:valAx>
        <c:axId val="195475328"/>
        <c:scaling>
          <c:orientation val="minMax"/>
        </c:scaling>
        <c:delete val="1"/>
        <c:axPos val="t"/>
        <c:numFmt formatCode="0%" sourceLinked="1"/>
        <c:majorTickMark val="out"/>
        <c:minorTickMark val="none"/>
        <c:tickLblPos val="none"/>
        <c:crossAx val="195473792"/>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ΑΝΑΛΥΣΕΙΣ'!$B$211</c:f>
              <c:strCache>
                <c:ptCount val="1"/>
                <c:pt idx="0">
                  <c:v>Αυξηθούν</c:v>
                </c:pt>
              </c:strCache>
            </c:strRef>
          </c:tx>
          <c:spPr>
            <a:solidFill>
              <a:srgbClr val="0070C0"/>
            </a:solidFill>
          </c:spPr>
          <c:invertIfNegative val="0"/>
          <c:dLbls>
            <c:dLbl>
              <c:idx val="1"/>
              <c:layout>
                <c:manualLayout>
                  <c:x val="1.6180669018427112E-2"/>
                  <c:y val="9.2840561575029731E-3"/>
                </c:manualLayout>
              </c:layout>
              <c:showLegendKey val="0"/>
              <c:showVal val="1"/>
              <c:showCatName val="0"/>
              <c:showSerName val="0"/>
              <c:showPercent val="0"/>
              <c:showBubbleSize val="0"/>
            </c:dLbl>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ΑΝΑΛΥΣΕΙΣ'!$C$210:$E$210</c:f>
              <c:strCache>
                <c:ptCount val="3"/>
                <c:pt idx="0">
                  <c:v>Σεπτέμβριος 2020</c:v>
                </c:pt>
                <c:pt idx="1">
                  <c:v>Ιούλιος 2020</c:v>
                </c:pt>
                <c:pt idx="2">
                  <c:v>Ιούνιος 2020</c:v>
                </c:pt>
              </c:strCache>
            </c:strRef>
          </c:cat>
          <c:val>
            <c:numRef>
              <c:f>'ΕΞΤΡΑ ΑΝΑΛΥΣΕΙΣ'!$C$211:$E$211</c:f>
              <c:numCache>
                <c:formatCode>0%</c:formatCode>
                <c:ptCount val="3"/>
                <c:pt idx="0">
                  <c:v>6.0000000000000019E-2</c:v>
                </c:pt>
                <c:pt idx="1">
                  <c:v>2.0000000000000007E-2</c:v>
                </c:pt>
                <c:pt idx="2">
                  <c:v>3.0000000000000002E-2</c:v>
                </c:pt>
              </c:numCache>
            </c:numRef>
          </c:val>
        </c:ser>
        <c:ser>
          <c:idx val="1"/>
          <c:order val="1"/>
          <c:tx>
            <c:strRef>
              <c:f>'ΕΞΤΡΑ ΑΝΑΛΥΣΕΙΣ'!$B$212</c:f>
              <c:strCache>
                <c:ptCount val="1"/>
                <c:pt idx="0">
                  <c:v>Μειωθούν</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ΑΝΑΛΥΣΕΙΣ'!$C$210:$E$210</c:f>
              <c:strCache>
                <c:ptCount val="3"/>
                <c:pt idx="0">
                  <c:v>Σεπτέμβριος 2020</c:v>
                </c:pt>
                <c:pt idx="1">
                  <c:v>Ιούλιος 2020</c:v>
                </c:pt>
                <c:pt idx="2">
                  <c:v>Ιούνιος 2020</c:v>
                </c:pt>
              </c:strCache>
            </c:strRef>
          </c:cat>
          <c:val>
            <c:numRef>
              <c:f>'ΕΞΤΡΑ ΑΝΑΛΥΣΕΙΣ'!$C$212:$E$212</c:f>
              <c:numCache>
                <c:formatCode>0%</c:formatCode>
                <c:ptCount val="3"/>
                <c:pt idx="0">
                  <c:v>0.5</c:v>
                </c:pt>
                <c:pt idx="1">
                  <c:v>0.23</c:v>
                </c:pt>
                <c:pt idx="2">
                  <c:v>0.46</c:v>
                </c:pt>
              </c:numCache>
            </c:numRef>
          </c:val>
        </c:ser>
        <c:ser>
          <c:idx val="2"/>
          <c:order val="2"/>
          <c:tx>
            <c:strRef>
              <c:f>'ΕΞΤΡΑ ΑΝΑΛΥΣΕΙΣ'!$B$213</c:f>
              <c:strCache>
                <c:ptCount val="1"/>
                <c:pt idx="0">
                  <c:v>Περίπου το ίδιο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ΑΝΑΛΥΣΕΙΣ'!$C$210:$E$210</c:f>
              <c:strCache>
                <c:ptCount val="3"/>
                <c:pt idx="0">
                  <c:v>Σεπτέμβριος 2020</c:v>
                </c:pt>
                <c:pt idx="1">
                  <c:v>Ιούλιος 2020</c:v>
                </c:pt>
                <c:pt idx="2">
                  <c:v>Ιούνιος 2020</c:v>
                </c:pt>
              </c:strCache>
            </c:strRef>
          </c:cat>
          <c:val>
            <c:numRef>
              <c:f>'ΕΞΤΡΑ ΑΝΑΛΥΣΕΙΣ'!$C$213:$E$213</c:f>
              <c:numCache>
                <c:formatCode>0%</c:formatCode>
                <c:ptCount val="3"/>
                <c:pt idx="0">
                  <c:v>0.41000000000000009</c:v>
                </c:pt>
                <c:pt idx="1">
                  <c:v>0.74000000000000021</c:v>
                </c:pt>
                <c:pt idx="2">
                  <c:v>0.48000000000000009</c:v>
                </c:pt>
              </c:numCache>
            </c:numRef>
          </c:val>
        </c:ser>
        <c:ser>
          <c:idx val="3"/>
          <c:order val="3"/>
          <c:tx>
            <c:strRef>
              <c:f>'ΕΞΤΡΑ ΑΝΑΛΥΣΕΙΣ'!$B$214</c:f>
              <c:strCache>
                <c:ptCount val="1"/>
                <c:pt idx="0">
                  <c:v>ΔΞ/ΔΑ</c:v>
                </c:pt>
              </c:strCache>
            </c:strRef>
          </c:tx>
          <c:spPr>
            <a:solidFill>
              <a:srgbClr val="FFC000"/>
            </a:solidFill>
          </c:spPr>
          <c:invertIfNegative val="0"/>
          <c:dLbls>
            <c:dLbl>
              <c:idx val="0"/>
              <c:layout>
                <c:manualLayout>
                  <c:x val="6.4260189234835305E-3"/>
                  <c:y val="0.11139113197948763"/>
                </c:manualLayout>
              </c:layout>
              <c:showLegendKey val="0"/>
              <c:showVal val="1"/>
              <c:showCatName val="0"/>
              <c:showSerName val="0"/>
              <c:showPercent val="0"/>
              <c:showBubbleSize val="0"/>
            </c:dLbl>
            <c:dLbl>
              <c:idx val="1"/>
              <c:layout>
                <c:manualLayout>
                  <c:x val="6.2699455412191735E-3"/>
                  <c:y val="0.11139113197948766"/>
                </c:manualLayout>
              </c:layout>
              <c:showLegendKey val="0"/>
              <c:showVal val="1"/>
              <c:showCatName val="0"/>
              <c:showSerName val="0"/>
              <c:showPercent val="0"/>
              <c:showBubbleSize val="0"/>
            </c:dLbl>
            <c:dLbl>
              <c:idx val="2"/>
              <c:layout>
                <c:manualLayout>
                  <c:x val="1.0246950135000293E-2"/>
                  <c:y val="0.11139113197948766"/>
                </c:manualLayout>
              </c:layout>
              <c:showLegendKey val="0"/>
              <c:showVal val="1"/>
              <c:showCatName val="0"/>
              <c:showSerName val="0"/>
              <c:showPercent val="0"/>
              <c:showBubbleSize val="0"/>
            </c:dLbl>
            <c:txPr>
              <a:bodyPr/>
              <a:lstStyle/>
              <a:p>
                <a:pPr>
                  <a:defRPr sz="1400" b="1">
                    <a:solidFill>
                      <a:schemeClr val="tx1"/>
                    </a:solidFill>
                  </a:defRPr>
                </a:pPr>
                <a:endParaRPr lang="el-GR"/>
              </a:p>
            </c:txPr>
            <c:showLegendKey val="0"/>
            <c:showVal val="1"/>
            <c:showCatName val="0"/>
            <c:showSerName val="0"/>
            <c:showPercent val="0"/>
            <c:showBubbleSize val="0"/>
            <c:showLeaderLines val="0"/>
          </c:dLbls>
          <c:cat>
            <c:strRef>
              <c:f>'ΕΞΤΡΑ ΑΝΑΛΥΣΕΙΣ'!$C$210:$E$210</c:f>
              <c:strCache>
                <c:ptCount val="3"/>
                <c:pt idx="0">
                  <c:v>Σεπτέμβριος 2020</c:v>
                </c:pt>
                <c:pt idx="1">
                  <c:v>Ιούλιος 2020</c:v>
                </c:pt>
                <c:pt idx="2">
                  <c:v>Ιούνιος 2020</c:v>
                </c:pt>
              </c:strCache>
            </c:strRef>
          </c:cat>
          <c:val>
            <c:numRef>
              <c:f>'ΕΞΤΡΑ ΑΝΑΛΥΣΕΙΣ'!$C$214:$E$214</c:f>
              <c:numCache>
                <c:formatCode>0%</c:formatCode>
                <c:ptCount val="3"/>
                <c:pt idx="0">
                  <c:v>2.0000000000000007E-2</c:v>
                </c:pt>
                <c:pt idx="1">
                  <c:v>2.0000000000000007E-2</c:v>
                </c:pt>
                <c:pt idx="2">
                  <c:v>3.0000000000000002E-2</c:v>
                </c:pt>
              </c:numCache>
            </c:numRef>
          </c:val>
        </c:ser>
        <c:dLbls>
          <c:showLegendKey val="0"/>
          <c:showVal val="1"/>
          <c:showCatName val="0"/>
          <c:showSerName val="0"/>
          <c:showPercent val="0"/>
          <c:showBubbleSize val="0"/>
        </c:dLbls>
        <c:gapWidth val="95"/>
        <c:overlap val="100"/>
        <c:axId val="202097024"/>
        <c:axId val="202098560"/>
      </c:barChart>
      <c:catAx>
        <c:axId val="202097024"/>
        <c:scaling>
          <c:orientation val="maxMin"/>
        </c:scaling>
        <c:delete val="0"/>
        <c:axPos val="l"/>
        <c:numFmt formatCode="General" sourceLinked="1"/>
        <c:majorTickMark val="none"/>
        <c:minorTickMark val="none"/>
        <c:tickLblPos val="nextTo"/>
        <c:txPr>
          <a:bodyPr/>
          <a:lstStyle/>
          <a:p>
            <a:pPr>
              <a:defRPr sz="1400" b="1" i="1"/>
            </a:pPr>
            <a:endParaRPr lang="el-GR"/>
          </a:p>
        </c:txPr>
        <c:crossAx val="202098560"/>
        <c:crosses val="autoZero"/>
        <c:auto val="1"/>
        <c:lblAlgn val="ctr"/>
        <c:lblOffset val="100"/>
        <c:noMultiLvlLbl val="0"/>
      </c:catAx>
      <c:valAx>
        <c:axId val="202098560"/>
        <c:scaling>
          <c:orientation val="minMax"/>
        </c:scaling>
        <c:delete val="1"/>
        <c:axPos val="t"/>
        <c:numFmt formatCode="0%" sourceLinked="1"/>
        <c:majorTickMark val="out"/>
        <c:minorTickMark val="none"/>
        <c:tickLblPos val="none"/>
        <c:crossAx val="202097024"/>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52773110757288"/>
          <c:y val="0.15283407559072695"/>
          <c:w val="0.47729462095169362"/>
          <c:h val="0.65570042354595093"/>
        </c:manualLayout>
      </c:layout>
      <c:pieChart>
        <c:varyColors val="1"/>
        <c:ser>
          <c:idx val="0"/>
          <c:order val="0"/>
          <c:dPt>
            <c:idx val="0"/>
            <c:bubble3D val="0"/>
            <c:spPr>
              <a:solidFill>
                <a:srgbClr val="C00000"/>
              </a:solidFill>
            </c:spPr>
          </c:dPt>
          <c:dPt>
            <c:idx val="1"/>
            <c:bubble3D val="0"/>
            <c:spPr>
              <a:solidFill>
                <a:srgbClr val="0070C0"/>
              </a:solidFill>
            </c:spPr>
          </c:dPt>
          <c:dPt>
            <c:idx val="2"/>
            <c:bubble3D val="0"/>
            <c:spPr>
              <a:solidFill>
                <a:schemeClr val="accent3">
                  <a:lumMod val="40000"/>
                  <a:lumOff val="60000"/>
                </a:schemeClr>
              </a:solidFill>
            </c:spPr>
          </c:dPt>
          <c:dPt>
            <c:idx val="3"/>
            <c:bubble3D val="0"/>
            <c:spPr>
              <a:solidFill>
                <a:srgbClr val="FFC000"/>
              </a:solidFill>
            </c:spPr>
          </c:dPt>
          <c:dLbls>
            <c:dLbl>
              <c:idx val="0"/>
              <c:layout/>
              <c:tx>
                <c:rich>
                  <a:bodyPr/>
                  <a:lstStyle/>
                  <a:p>
                    <a:r>
                      <a:rPr lang="el-GR" dirty="0"/>
                      <a:t>Υπερβολικά/Πολύ αυστηρά
</a:t>
                    </a:r>
                    <a:r>
                      <a:rPr lang="el-GR" sz="1400" dirty="0"/>
                      <a:t>22</a:t>
                    </a:r>
                    <a:r>
                      <a:rPr lang="el-GR" sz="1400" dirty="0" smtClean="0"/>
                      <a:t>%</a:t>
                    </a:r>
                    <a:endParaRPr lang="el-GR" dirty="0" smtClean="0"/>
                  </a:p>
                </c:rich>
              </c:tx>
              <c:showLegendKey val="0"/>
              <c:showVal val="0"/>
              <c:showCatName val="1"/>
              <c:showSerName val="0"/>
              <c:showPercent val="1"/>
              <c:showBubbleSize val="0"/>
            </c:dLbl>
            <c:dLbl>
              <c:idx val="1"/>
              <c:layout/>
              <c:tx>
                <c:rich>
                  <a:bodyPr/>
                  <a:lstStyle/>
                  <a:p>
                    <a:r>
                      <a:rPr lang="el-GR" dirty="0"/>
                      <a:t>Αναγκαία/Όπως πρέπει
</a:t>
                    </a:r>
                    <a:r>
                      <a:rPr lang="el-GR" sz="1400" dirty="0"/>
                      <a:t>57</a:t>
                    </a:r>
                    <a:r>
                      <a:rPr lang="el-GR" sz="1400" dirty="0" smtClean="0"/>
                      <a:t>%</a:t>
                    </a:r>
                    <a:endParaRPr lang="el-GR" dirty="0" smtClean="0"/>
                  </a:p>
                </c:rich>
              </c:tx>
              <c:showLegendKey val="0"/>
              <c:showVal val="0"/>
              <c:showCatName val="1"/>
              <c:showSerName val="0"/>
              <c:showPercent val="1"/>
              <c:showBubbleSize val="0"/>
            </c:dLbl>
            <c:dLbl>
              <c:idx val="2"/>
              <c:layout>
                <c:manualLayout>
                  <c:x val="-9.5681933738536069E-3"/>
                  <c:y val="2.9296764417610691E-3"/>
                </c:manualLayout>
              </c:layout>
              <c:tx>
                <c:rich>
                  <a:bodyPr/>
                  <a:lstStyle/>
                  <a:p>
                    <a:pPr>
                      <a:defRPr sz="1100" b="1">
                        <a:solidFill>
                          <a:schemeClr val="tx1"/>
                        </a:solidFill>
                      </a:defRPr>
                    </a:pPr>
                    <a:r>
                      <a:rPr lang="el-GR" dirty="0">
                        <a:solidFill>
                          <a:schemeClr val="tx1"/>
                        </a:solidFill>
                      </a:rPr>
                      <a:t>Χαλαρά/Ανεπαρκή
</a:t>
                    </a:r>
                    <a:r>
                      <a:rPr lang="el-GR" sz="1400" dirty="0">
                        <a:solidFill>
                          <a:schemeClr val="tx1"/>
                        </a:solidFill>
                      </a:rPr>
                      <a:t>16</a:t>
                    </a:r>
                    <a:r>
                      <a:rPr lang="el-GR" sz="1400" dirty="0" smtClean="0">
                        <a:solidFill>
                          <a:schemeClr val="tx1"/>
                        </a:solidFill>
                      </a:rPr>
                      <a:t>%</a:t>
                    </a:r>
                  </a:p>
                </c:rich>
              </c:tx>
              <c:spPr/>
              <c:showLegendKey val="0"/>
              <c:showVal val="0"/>
              <c:showCatName val="1"/>
              <c:showSerName val="0"/>
              <c:showPercent val="1"/>
              <c:showBubbleSize val="0"/>
            </c:dLbl>
            <c:dLbl>
              <c:idx val="3"/>
              <c:layout/>
              <c:tx>
                <c:rich>
                  <a:bodyPr/>
                  <a:lstStyle/>
                  <a:p>
                    <a:pPr>
                      <a:defRPr sz="1100" b="1">
                        <a:solidFill>
                          <a:schemeClr val="tx1"/>
                        </a:solidFill>
                      </a:defRPr>
                    </a:pPr>
                    <a:r>
                      <a:rPr lang="el-GR" dirty="0"/>
                      <a:t>Δεν έχω γνώμη/Δεν απαντώ (αυθόρμητα)
</a:t>
                    </a:r>
                    <a:r>
                      <a:rPr lang="el-GR" sz="1400" dirty="0"/>
                      <a:t>5</a:t>
                    </a:r>
                    <a:r>
                      <a:rPr lang="el-GR" sz="1400" dirty="0" smtClean="0"/>
                      <a:t>%</a:t>
                    </a:r>
                    <a:endParaRPr lang="el-GR" dirty="0" smtClean="0"/>
                  </a:p>
                </c:rich>
              </c:tx>
              <c:spPr/>
              <c:showLegendKey val="0"/>
              <c:showVal val="0"/>
              <c:showCatName val="1"/>
              <c:showSerName val="0"/>
              <c:showPercent val="1"/>
              <c:showBubbleSize val="0"/>
            </c:dLbl>
            <c:dLbl>
              <c:idx val="5"/>
              <c:tx>
                <c:rich>
                  <a:bodyPr/>
                  <a:lstStyle/>
                  <a:p>
                    <a:r>
                      <a:rPr lang="el-GR" sz="1100">
                        <a:solidFill>
                          <a:schemeClr val="bg1"/>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chemeClr val="bg1"/>
                    </a:solidFill>
                  </a:defRPr>
                </a:pPr>
                <a:endParaRPr lang="el-GR"/>
              </a:p>
            </c:txPr>
            <c:showLegendKey val="0"/>
            <c:showVal val="0"/>
            <c:showCatName val="1"/>
            <c:showSerName val="0"/>
            <c:showPercent val="1"/>
            <c:showBubbleSize val="0"/>
            <c:showLeaderLines val="1"/>
          </c:dLbls>
          <c:cat>
            <c:strRef>
              <c:f>'EXTRA ΚΑΤΑΝΑΛΩΤΩΝ '!$B$213:$B$216</c:f>
              <c:strCache>
                <c:ptCount val="4"/>
                <c:pt idx="0">
                  <c:v>Υπερβολικά/Πολύ αυστηρά</c:v>
                </c:pt>
                <c:pt idx="1">
                  <c:v>Αναγκαία/Όπως πρέπει</c:v>
                </c:pt>
                <c:pt idx="2">
                  <c:v>Χαλαρά/Ανεπαρκή</c:v>
                </c:pt>
                <c:pt idx="3">
                  <c:v>Δεν έχω γνώμη/Δεν απαντώ (αυθόρμητα)</c:v>
                </c:pt>
              </c:strCache>
            </c:strRef>
          </c:cat>
          <c:val>
            <c:numRef>
              <c:f>'EXTRA ΚΑΤΑΝΑΛΩΤΩΝ '!$D$213:$D$216</c:f>
              <c:numCache>
                <c:formatCode>0%</c:formatCode>
                <c:ptCount val="4"/>
                <c:pt idx="0">
                  <c:v>0.2242235339548739</c:v>
                </c:pt>
                <c:pt idx="1">
                  <c:v>0.56963369559221044</c:v>
                </c:pt>
                <c:pt idx="2">
                  <c:v>0.15820323274673151</c:v>
                </c:pt>
                <c:pt idx="3">
                  <c:v>4.7939537706184136E-2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'ΕΞΤΡΑ ΑΝΑΛΥΣΕΙΣ'!$B$48</c:f>
              <c:strCache>
                <c:ptCount val="1"/>
                <c:pt idx="0">
                  <c:v>Υπερβολικά/Πολύ αυστηρά</c:v>
                </c:pt>
              </c:strCache>
            </c:strRef>
          </c:tx>
          <c:spPr>
            <a:ln>
              <a:solidFill>
                <a:srgbClr val="C00000"/>
              </a:solidFill>
            </a:ln>
          </c:spPr>
          <c:marker>
            <c:symbol val="none"/>
          </c:marker>
          <c:dLbls>
            <c:dLbl>
              <c:idx val="0"/>
              <c:layout>
                <c:manualLayout>
                  <c:x val="-2.1034869723955237E-2"/>
                  <c:y val="-4.9226739654890841E-2"/>
                </c:manualLayout>
              </c:layout>
              <c:showLegendKey val="0"/>
              <c:showVal val="1"/>
              <c:showCatName val="0"/>
              <c:showSerName val="0"/>
              <c:showPercent val="0"/>
              <c:showBubbleSize val="0"/>
            </c:dLbl>
            <c:dLbl>
              <c:idx val="1"/>
              <c:layout>
                <c:manualLayout>
                  <c:x val="-2.1034869723955209E-2"/>
                  <c:y val="-3.6099609080253281E-2"/>
                </c:manualLayout>
              </c:layout>
              <c:showLegendKey val="0"/>
              <c:showVal val="1"/>
              <c:showCatName val="0"/>
              <c:showSerName val="0"/>
              <c:showPercent val="0"/>
              <c:showBubbleSize val="0"/>
            </c:dLbl>
            <c:dLbl>
              <c:idx val="2"/>
              <c:layout>
                <c:manualLayout>
                  <c:x val="-1.9416802822112528E-2"/>
                  <c:y val="-5.2508522298550228E-2"/>
                </c:manualLayout>
              </c:layout>
              <c:showLegendKey val="0"/>
              <c:showVal val="1"/>
              <c:showCatName val="0"/>
              <c:showSerName val="0"/>
              <c:showPercent val="0"/>
              <c:showBubbleSize val="0"/>
            </c:dLbl>
            <c:dLbl>
              <c:idx val="3"/>
              <c:layout>
                <c:manualLayout>
                  <c:x val="-2.9125204233168792E-2"/>
                  <c:y val="-4.9226739654890841E-2"/>
                </c:manualLayout>
              </c:layout>
              <c:showLegendKey val="0"/>
              <c:showVal val="1"/>
              <c:showCatName val="0"/>
              <c:showSerName val="0"/>
              <c:showPercent val="0"/>
              <c:showBubbleSize val="0"/>
            </c:dLbl>
            <c:txPr>
              <a:bodyPr/>
              <a:lstStyle/>
              <a:p>
                <a:pPr>
                  <a:defRPr sz="1200" b="1">
                    <a:solidFill>
                      <a:srgbClr val="C00000"/>
                    </a:solidFill>
                  </a:defRPr>
                </a:pPr>
                <a:endParaRPr lang="el-GR"/>
              </a:p>
            </c:txPr>
            <c:showLegendKey val="0"/>
            <c:showVal val="1"/>
            <c:showCatName val="0"/>
            <c:showSerName val="0"/>
            <c:showPercent val="0"/>
            <c:showBubbleSize val="0"/>
            <c:showLeaderLines val="0"/>
          </c:dLbls>
          <c:cat>
            <c:strRef>
              <c:f>'ΕΞΤΡΑ ΑΝΑΛΥΣΕΙΣ'!$C$47:$F$47</c:f>
              <c:strCache>
                <c:ptCount val="4"/>
                <c:pt idx="0">
                  <c:v>Μάρτιος 2020</c:v>
                </c:pt>
                <c:pt idx="1">
                  <c:v>Ιούνιος 2020</c:v>
                </c:pt>
                <c:pt idx="2">
                  <c:v>Ιούλιος 2020</c:v>
                </c:pt>
                <c:pt idx="3">
                  <c:v>Σεπτέμβριος 2020</c:v>
                </c:pt>
              </c:strCache>
            </c:strRef>
          </c:cat>
          <c:val>
            <c:numRef>
              <c:f>'ΕΞΤΡΑ ΑΝΑΛΥΣΕΙΣ'!$C$48:$F$48</c:f>
              <c:numCache>
                <c:formatCode>0%</c:formatCode>
                <c:ptCount val="4"/>
                <c:pt idx="0">
                  <c:v>7.0000000000000007E-2</c:v>
                </c:pt>
                <c:pt idx="1">
                  <c:v>0.15</c:v>
                </c:pt>
                <c:pt idx="2">
                  <c:v>0.11</c:v>
                </c:pt>
                <c:pt idx="3">
                  <c:v>0.22</c:v>
                </c:pt>
              </c:numCache>
            </c:numRef>
          </c:val>
          <c:smooth val="0"/>
        </c:ser>
        <c:ser>
          <c:idx val="1"/>
          <c:order val="1"/>
          <c:tx>
            <c:strRef>
              <c:f>'ΕΞΤΡΑ ΑΝΑΛΥΣΕΙΣ'!$B$49</c:f>
              <c:strCache>
                <c:ptCount val="1"/>
                <c:pt idx="0">
                  <c:v>Αναγκαία/ Όπως πρέπει</c:v>
                </c:pt>
              </c:strCache>
            </c:strRef>
          </c:tx>
          <c:spPr>
            <a:ln>
              <a:solidFill>
                <a:srgbClr val="0070C0"/>
              </a:solidFill>
            </a:ln>
          </c:spPr>
          <c:marker>
            <c:symbol val="none"/>
          </c:marker>
          <c:dLbls>
            <c:dLbl>
              <c:idx val="0"/>
              <c:layout>
                <c:manualLayout>
                  <c:x val="-3.0743271135011501E-2"/>
                  <c:y val="-3.2817826436593894E-2"/>
                </c:manualLayout>
              </c:layout>
              <c:showLegendKey val="0"/>
              <c:showVal val="1"/>
              <c:showCatName val="0"/>
              <c:showSerName val="0"/>
              <c:showPercent val="0"/>
              <c:showBubbleSize val="0"/>
            </c:dLbl>
            <c:dLbl>
              <c:idx val="1"/>
              <c:layout>
                <c:manualLayout>
                  <c:x val="-2.1034869723955209E-2"/>
                  <c:y val="-6.5635652873187803E-2"/>
                </c:manualLayout>
              </c:layout>
              <c:showLegendKey val="0"/>
              <c:showVal val="1"/>
              <c:showCatName val="0"/>
              <c:showSerName val="0"/>
              <c:showPercent val="0"/>
              <c:showBubbleSize val="0"/>
            </c:dLbl>
            <c:dLbl>
              <c:idx val="2"/>
              <c:layout>
                <c:manualLayout>
                  <c:x val="-1.1326468312898975E-2"/>
                  <c:y val="-3.9381391723912668E-2"/>
                </c:manualLayout>
              </c:layout>
              <c:showLegendKey val="0"/>
              <c:showVal val="1"/>
              <c:showCatName val="0"/>
              <c:showSerName val="0"/>
              <c:showPercent val="0"/>
              <c:showBubbleSize val="0"/>
            </c:dLbl>
            <c:txPr>
              <a:bodyPr/>
              <a:lstStyle/>
              <a:p>
                <a:pPr>
                  <a:defRPr sz="1200" b="1">
                    <a:solidFill>
                      <a:srgbClr val="0070C0"/>
                    </a:solidFill>
                  </a:defRPr>
                </a:pPr>
                <a:endParaRPr lang="el-GR"/>
              </a:p>
            </c:txPr>
            <c:showLegendKey val="0"/>
            <c:showVal val="1"/>
            <c:showCatName val="0"/>
            <c:showSerName val="0"/>
            <c:showPercent val="0"/>
            <c:showBubbleSize val="0"/>
            <c:showLeaderLines val="0"/>
          </c:dLbls>
          <c:cat>
            <c:strRef>
              <c:f>'ΕΞΤΡΑ ΑΝΑΛΥΣΕΙΣ'!$C$47:$F$47</c:f>
              <c:strCache>
                <c:ptCount val="4"/>
                <c:pt idx="0">
                  <c:v>Μάρτιος 2020</c:v>
                </c:pt>
                <c:pt idx="1">
                  <c:v>Ιούνιος 2020</c:v>
                </c:pt>
                <c:pt idx="2">
                  <c:v>Ιούλιος 2020</c:v>
                </c:pt>
                <c:pt idx="3">
                  <c:v>Σεπτέμβριος 2020</c:v>
                </c:pt>
              </c:strCache>
            </c:strRef>
          </c:cat>
          <c:val>
            <c:numRef>
              <c:f>'ΕΞΤΡΑ ΑΝΑΛΥΣΕΙΣ'!$C$49:$F$49</c:f>
              <c:numCache>
                <c:formatCode>0%</c:formatCode>
                <c:ptCount val="4"/>
                <c:pt idx="0">
                  <c:v>0.87</c:v>
                </c:pt>
                <c:pt idx="1">
                  <c:v>0.79</c:v>
                </c:pt>
                <c:pt idx="2">
                  <c:v>0.78</c:v>
                </c:pt>
                <c:pt idx="3">
                  <c:v>0.56999999999999995</c:v>
                </c:pt>
              </c:numCache>
            </c:numRef>
          </c:val>
          <c:smooth val="0"/>
        </c:ser>
        <c:ser>
          <c:idx val="2"/>
          <c:order val="2"/>
          <c:tx>
            <c:strRef>
              <c:f>'ΕΞΤΡΑ ΑΝΑΛΥΣΕΙΣ'!$B$50</c:f>
              <c:strCache>
                <c:ptCount val="1"/>
                <c:pt idx="0">
                  <c:v>Χαλαρά/Ανεπαρκή</c:v>
                </c:pt>
              </c:strCache>
            </c:strRef>
          </c:tx>
          <c:spPr>
            <a:ln>
              <a:solidFill>
                <a:schemeClr val="accent3">
                  <a:lumMod val="60000"/>
                  <a:lumOff val="40000"/>
                </a:schemeClr>
              </a:solidFill>
            </a:ln>
          </c:spPr>
          <c:marker>
            <c:symbol val="none"/>
          </c:marker>
          <c:dLbls>
            <c:dLbl>
              <c:idx val="0"/>
              <c:layout>
                <c:manualLayout>
                  <c:x val="-4.6923940153438599E-2"/>
                  <c:y val="-1.3127130574637437E-2"/>
                </c:manualLayout>
              </c:layout>
              <c:showLegendKey val="0"/>
              <c:showVal val="1"/>
              <c:showCatName val="0"/>
              <c:showSerName val="0"/>
              <c:showPercent val="0"/>
              <c:showBubbleSize val="0"/>
            </c:dLbl>
            <c:dLbl>
              <c:idx val="1"/>
              <c:layout>
                <c:manualLayout>
                  <c:x val="-2.912520423316876E-2"/>
                  <c:y val="-3.9381391723912668E-2"/>
                </c:manualLayout>
              </c:layout>
              <c:showLegendKey val="0"/>
              <c:showVal val="1"/>
              <c:showCatName val="0"/>
              <c:showSerName val="0"/>
              <c:showPercent val="0"/>
              <c:showBubbleSize val="0"/>
            </c:dLbl>
            <c:dLbl>
              <c:idx val="2"/>
              <c:layout>
                <c:manualLayout>
                  <c:x val="1.4562602116584396E-2"/>
                  <c:y val="9.8453479309781669E-3"/>
                </c:manualLayout>
              </c:layout>
              <c:showLegendKey val="0"/>
              <c:showVal val="1"/>
              <c:showCatName val="0"/>
              <c:showSerName val="0"/>
              <c:showPercent val="0"/>
              <c:showBubbleSize val="0"/>
            </c:dLbl>
            <c:dLbl>
              <c:idx val="3"/>
              <c:layout>
                <c:manualLayout>
                  <c:x val="-9.7084014110562639E-3"/>
                  <c:y val="6.5635652873187785E-3"/>
                </c:manualLayout>
              </c:layout>
              <c:showLegendKey val="0"/>
              <c:showVal val="1"/>
              <c:showCatName val="0"/>
              <c:showSerName val="0"/>
              <c:showPercent val="0"/>
              <c:showBubbleSize val="0"/>
            </c:dLbl>
            <c:txPr>
              <a:bodyPr/>
              <a:lstStyle/>
              <a:p>
                <a:pPr>
                  <a:defRPr sz="1200" b="1">
                    <a:solidFill>
                      <a:schemeClr val="accent3">
                        <a:lumMod val="60000"/>
                        <a:lumOff val="40000"/>
                      </a:schemeClr>
                    </a:solidFill>
                  </a:defRPr>
                </a:pPr>
                <a:endParaRPr lang="el-GR"/>
              </a:p>
            </c:txPr>
            <c:showLegendKey val="0"/>
            <c:showVal val="1"/>
            <c:showCatName val="0"/>
            <c:showSerName val="0"/>
            <c:showPercent val="0"/>
            <c:showBubbleSize val="0"/>
            <c:showLeaderLines val="0"/>
          </c:dLbls>
          <c:cat>
            <c:strRef>
              <c:f>'ΕΞΤΡΑ ΑΝΑΛΥΣΕΙΣ'!$C$47:$F$47</c:f>
              <c:strCache>
                <c:ptCount val="4"/>
                <c:pt idx="0">
                  <c:v>Μάρτιος 2020</c:v>
                </c:pt>
                <c:pt idx="1">
                  <c:v>Ιούνιος 2020</c:v>
                </c:pt>
                <c:pt idx="2">
                  <c:v>Ιούλιος 2020</c:v>
                </c:pt>
                <c:pt idx="3">
                  <c:v>Σεπτέμβριος 2020</c:v>
                </c:pt>
              </c:strCache>
            </c:strRef>
          </c:cat>
          <c:val>
            <c:numRef>
              <c:f>'ΕΞΤΡΑ ΑΝΑΛΥΣΕΙΣ'!$C$50:$F$50</c:f>
              <c:numCache>
                <c:formatCode>0%</c:formatCode>
                <c:ptCount val="4"/>
                <c:pt idx="0">
                  <c:v>0.05</c:v>
                </c:pt>
                <c:pt idx="1">
                  <c:v>0.04</c:v>
                </c:pt>
                <c:pt idx="2">
                  <c:v>0.08</c:v>
                </c:pt>
                <c:pt idx="3">
                  <c:v>0.16</c:v>
                </c:pt>
              </c:numCache>
            </c:numRef>
          </c:val>
          <c:smooth val="0"/>
        </c:ser>
        <c:ser>
          <c:idx val="3"/>
          <c:order val="3"/>
          <c:tx>
            <c:strRef>
              <c:f>'ΕΞΤΡΑ ΑΝΑΛΥΣΕΙΣ'!$B$51</c:f>
              <c:strCache>
                <c:ptCount val="1"/>
                <c:pt idx="0">
                  <c:v>Δεν έχω γνώμη/Δεν απαντώ (αυθόρμητα)</c:v>
                </c:pt>
              </c:strCache>
            </c:strRef>
          </c:tx>
          <c:spPr>
            <a:ln>
              <a:solidFill>
                <a:srgbClr val="FFC000"/>
              </a:solidFill>
            </a:ln>
          </c:spPr>
          <c:marker>
            <c:symbol val="none"/>
          </c:marker>
          <c:dLbls>
            <c:dLbl>
              <c:idx val="0"/>
              <c:layout>
                <c:manualLayout>
                  <c:x val="-4.6923940153438599E-2"/>
                  <c:y val="-9.8453479309781669E-3"/>
                </c:manualLayout>
              </c:layout>
              <c:showLegendKey val="0"/>
              <c:showVal val="1"/>
              <c:showCatName val="0"/>
              <c:showSerName val="0"/>
              <c:showPercent val="0"/>
              <c:showBubbleSize val="0"/>
            </c:dLbl>
            <c:dLbl>
              <c:idx val="1"/>
              <c:layout>
                <c:manualLayout>
                  <c:x val="6.4722676073708726E-3"/>
                  <c:y val="-3.2817826436593893E-3"/>
                </c:manualLayout>
              </c:layout>
              <c:showLegendKey val="0"/>
              <c:showVal val="1"/>
              <c:showCatName val="0"/>
              <c:showSerName val="0"/>
              <c:showPercent val="0"/>
              <c:showBubbleSize val="0"/>
            </c:dLbl>
            <c:dLbl>
              <c:idx val="2"/>
              <c:layout>
                <c:manualLayout>
                  <c:x val="-1.9416802822112528E-2"/>
                  <c:y val="-1.9690695861956334E-2"/>
                </c:manualLayout>
              </c:layout>
              <c:showLegendKey val="0"/>
              <c:showVal val="1"/>
              <c:showCatName val="0"/>
              <c:showSerName val="0"/>
              <c:showPercent val="0"/>
              <c:showBubbleSize val="0"/>
            </c:dLbl>
            <c:txPr>
              <a:bodyPr/>
              <a:lstStyle/>
              <a:p>
                <a:pPr>
                  <a:defRPr sz="1200" b="1">
                    <a:solidFill>
                      <a:schemeClr val="accent5">
                        <a:lumMod val="60000"/>
                        <a:lumOff val="40000"/>
                      </a:schemeClr>
                    </a:solidFill>
                  </a:defRPr>
                </a:pPr>
                <a:endParaRPr lang="el-GR"/>
              </a:p>
            </c:txPr>
            <c:showLegendKey val="0"/>
            <c:showVal val="1"/>
            <c:showCatName val="0"/>
            <c:showSerName val="0"/>
            <c:showPercent val="0"/>
            <c:showBubbleSize val="0"/>
            <c:showLeaderLines val="0"/>
          </c:dLbls>
          <c:cat>
            <c:strRef>
              <c:f>'ΕΞΤΡΑ ΑΝΑΛΥΣΕΙΣ'!$C$47:$F$47</c:f>
              <c:strCache>
                <c:ptCount val="4"/>
                <c:pt idx="0">
                  <c:v>Μάρτιος 2020</c:v>
                </c:pt>
                <c:pt idx="1">
                  <c:v>Ιούνιος 2020</c:v>
                </c:pt>
                <c:pt idx="2">
                  <c:v>Ιούλιος 2020</c:v>
                </c:pt>
                <c:pt idx="3">
                  <c:v>Σεπτέμβριος 2020</c:v>
                </c:pt>
              </c:strCache>
            </c:strRef>
          </c:cat>
          <c:val>
            <c:numRef>
              <c:f>'ΕΞΤΡΑ ΑΝΑΛΥΣΕΙΣ'!$C$51:$F$51</c:f>
              <c:numCache>
                <c:formatCode>0%</c:formatCode>
                <c:ptCount val="4"/>
                <c:pt idx="0">
                  <c:v>0.01</c:v>
                </c:pt>
                <c:pt idx="1">
                  <c:v>0.02</c:v>
                </c:pt>
                <c:pt idx="2">
                  <c:v>0.02</c:v>
                </c:pt>
                <c:pt idx="3">
                  <c:v>0.05</c:v>
                </c:pt>
              </c:numCache>
            </c:numRef>
          </c:val>
          <c:smooth val="0"/>
        </c:ser>
        <c:dLbls>
          <c:showLegendKey val="0"/>
          <c:showVal val="0"/>
          <c:showCatName val="0"/>
          <c:showSerName val="0"/>
          <c:showPercent val="0"/>
          <c:showBubbleSize val="0"/>
        </c:dLbls>
        <c:marker val="1"/>
        <c:smooth val="0"/>
        <c:axId val="247310592"/>
        <c:axId val="246730752"/>
      </c:lineChart>
      <c:catAx>
        <c:axId val="247310592"/>
        <c:scaling>
          <c:orientation val="minMax"/>
        </c:scaling>
        <c:delete val="0"/>
        <c:axPos val="b"/>
        <c:majorTickMark val="out"/>
        <c:minorTickMark val="none"/>
        <c:tickLblPos val="nextTo"/>
        <c:txPr>
          <a:bodyPr/>
          <a:lstStyle/>
          <a:p>
            <a:pPr>
              <a:defRPr b="1"/>
            </a:pPr>
            <a:endParaRPr lang="el-GR"/>
          </a:p>
        </c:txPr>
        <c:crossAx val="246730752"/>
        <c:crosses val="autoZero"/>
        <c:auto val="1"/>
        <c:lblAlgn val="ctr"/>
        <c:lblOffset val="100"/>
        <c:noMultiLvlLbl val="0"/>
      </c:catAx>
      <c:valAx>
        <c:axId val="246730752"/>
        <c:scaling>
          <c:orientation val="minMax"/>
        </c:scaling>
        <c:delete val="1"/>
        <c:axPos val="l"/>
        <c:numFmt formatCode="0%" sourceLinked="1"/>
        <c:majorTickMark val="out"/>
        <c:minorTickMark val="none"/>
        <c:tickLblPos val="nextTo"/>
        <c:crossAx val="24731059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ΑΝΑΛΥΣΕΙΣ'!$B$5</c:f>
              <c:strCache>
                <c:ptCount val="1"/>
                <c:pt idx="0">
                  <c:v>5 – Πολύ</c:v>
                </c:pt>
              </c:strCache>
            </c:strRef>
          </c:tx>
          <c:spPr>
            <a:solidFill>
              <a:srgbClr val="C00000"/>
            </a:solidFill>
            <a:ln>
              <a:noFill/>
            </a:ln>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ΑΝΑΛΥΣΕΙΣ'!$C$4;'ΕΞΤΡΑ ΑΝΑΛΥΣΕΙΣ'!$D$4;'ΕΞΤΡΑ ΑΝΑΛΥΣΕΙΣ'!$E$4;'ΕΞΤΡΑ ΑΝΑΛΥΣΕΙΣ'!$F$4)</c:f>
              <c:strCache>
                <c:ptCount val="4"/>
                <c:pt idx="0">
                  <c:v>Μάρτιος 2020</c:v>
                </c:pt>
                <c:pt idx="1">
                  <c:v>Ιούνιος 2020</c:v>
                </c:pt>
                <c:pt idx="2">
                  <c:v>Ιούλιος 2020</c:v>
                </c:pt>
                <c:pt idx="3">
                  <c:v>Σεπτέμβριος 2020</c:v>
                </c:pt>
              </c:strCache>
            </c:strRef>
          </c:cat>
          <c:val>
            <c:numRef>
              <c:f>('ΕΞΤΡΑ ΑΝΑΛΥΣΕΙΣ'!$C$5;'ΕΞΤΡΑ ΑΝΑΛΥΣΕΙΣ'!$D$5;'ΕΞΤΡΑ ΑΝΑΛΥΣΕΙΣ'!$E$5;'ΕΞΤΡΑ ΑΝΑΛΥΣΕΙΣ'!$F$5)</c:f>
              <c:numCache>
                <c:formatCode>0%</c:formatCode>
                <c:ptCount val="4"/>
                <c:pt idx="0">
                  <c:v>0.37000000000000011</c:v>
                </c:pt>
                <c:pt idx="1">
                  <c:v>0.14000000000000001</c:v>
                </c:pt>
                <c:pt idx="2">
                  <c:v>0.21000000000000005</c:v>
                </c:pt>
                <c:pt idx="3">
                  <c:v>0.21000000000000005</c:v>
                </c:pt>
              </c:numCache>
            </c:numRef>
          </c:val>
        </c:ser>
        <c:ser>
          <c:idx val="1"/>
          <c:order val="1"/>
          <c:tx>
            <c:strRef>
              <c:f>'ΕΞΤΡΑ ΑΝΑΛΥΣΕΙΣ'!$B$6</c:f>
              <c:strCache>
                <c:ptCount val="1"/>
                <c:pt idx="0">
                  <c:v>4 – Αρκετά</c:v>
                </c:pt>
              </c:strCache>
            </c:strRef>
          </c:tx>
          <c:spPr>
            <a:solidFill>
              <a:schemeClr val="accent3">
                <a:lumMod val="60000"/>
                <a:lumOff val="40000"/>
              </a:schemeClr>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ΑΝΑΛΥΣΕΙΣ'!$C$4;'ΕΞΤΡΑ ΑΝΑΛΥΣΕΙΣ'!$D$4;'ΕΞΤΡΑ ΑΝΑΛΥΣΕΙΣ'!$E$4;'ΕΞΤΡΑ ΑΝΑΛΥΣΕΙΣ'!$F$4)</c:f>
              <c:strCache>
                <c:ptCount val="4"/>
                <c:pt idx="0">
                  <c:v>Μάρτιος 2020</c:v>
                </c:pt>
                <c:pt idx="1">
                  <c:v>Ιούνιος 2020</c:v>
                </c:pt>
                <c:pt idx="2">
                  <c:v>Ιούλιος 2020</c:v>
                </c:pt>
                <c:pt idx="3">
                  <c:v>Σεπτέμβριος 2020</c:v>
                </c:pt>
              </c:strCache>
            </c:strRef>
          </c:cat>
          <c:val>
            <c:numRef>
              <c:f>('ΕΞΤΡΑ ΑΝΑΛΥΣΕΙΣ'!$C$6;'ΕΞΤΡΑ ΑΝΑΛΥΣΕΙΣ'!$D$6;'ΕΞΤΡΑ ΑΝΑΛΥΣΕΙΣ'!$E$6;'ΕΞΤΡΑ ΑΝΑΛΥΣΕΙΣ'!$F$6)</c:f>
              <c:numCache>
                <c:formatCode>0%</c:formatCode>
                <c:ptCount val="4"/>
                <c:pt idx="0">
                  <c:v>0.22</c:v>
                </c:pt>
                <c:pt idx="1">
                  <c:v>0.22</c:v>
                </c:pt>
                <c:pt idx="2">
                  <c:v>0.24000000000000005</c:v>
                </c:pt>
                <c:pt idx="3">
                  <c:v>0.21000000000000005</c:v>
                </c:pt>
              </c:numCache>
            </c:numRef>
          </c:val>
        </c:ser>
        <c:ser>
          <c:idx val="2"/>
          <c:order val="2"/>
          <c:tx>
            <c:strRef>
              <c:f>'ΕΞΤΡΑ ΑΝΑΛΥΣΕΙΣ'!$B$7</c:f>
              <c:strCache>
                <c:ptCount val="1"/>
                <c:pt idx="0">
                  <c:v>3 – Ούτε Πολύ/Ούτε Λίγο</c:v>
                </c:pt>
              </c:strCache>
            </c:strRef>
          </c:tx>
          <c:spPr>
            <a:solidFill>
              <a:schemeClr val="bg1">
                <a:lumMod val="65000"/>
              </a:schemeClr>
            </a:solidFill>
            <a:ln>
              <a:noFill/>
            </a:ln>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ΑΝΑΛΥΣΕΙΣ'!$C$4;'ΕΞΤΡΑ ΑΝΑΛΥΣΕΙΣ'!$D$4;'ΕΞΤΡΑ ΑΝΑΛΥΣΕΙΣ'!$E$4;'ΕΞΤΡΑ ΑΝΑΛΥΣΕΙΣ'!$F$4)</c:f>
              <c:strCache>
                <c:ptCount val="4"/>
                <c:pt idx="0">
                  <c:v>Μάρτιος 2020</c:v>
                </c:pt>
                <c:pt idx="1">
                  <c:v>Ιούνιος 2020</c:v>
                </c:pt>
                <c:pt idx="2">
                  <c:v>Ιούλιος 2020</c:v>
                </c:pt>
                <c:pt idx="3">
                  <c:v>Σεπτέμβριος 2020</c:v>
                </c:pt>
              </c:strCache>
            </c:strRef>
          </c:cat>
          <c:val>
            <c:numRef>
              <c:f>('ΕΞΤΡΑ ΑΝΑΛΥΣΕΙΣ'!$C$7;'ΕΞΤΡΑ ΑΝΑΛΥΣΕΙΣ'!$D$7;'ΕΞΤΡΑ ΑΝΑΛΥΣΕΙΣ'!$E$7;'ΕΞΤΡΑ ΑΝΑΛΥΣΕΙΣ'!$F$7)</c:f>
              <c:numCache>
                <c:formatCode>0%</c:formatCode>
                <c:ptCount val="4"/>
                <c:pt idx="0">
                  <c:v>0.16</c:v>
                </c:pt>
                <c:pt idx="1">
                  <c:v>0.29000000000000009</c:v>
                </c:pt>
                <c:pt idx="2">
                  <c:v>0.26</c:v>
                </c:pt>
                <c:pt idx="3">
                  <c:v>0.22</c:v>
                </c:pt>
              </c:numCache>
            </c:numRef>
          </c:val>
        </c:ser>
        <c:ser>
          <c:idx val="3"/>
          <c:order val="3"/>
          <c:tx>
            <c:strRef>
              <c:f>'ΕΞΤΡΑ ΑΝΑΛΥΣΕΙΣ'!$B$8</c:f>
              <c:strCache>
                <c:ptCount val="1"/>
                <c:pt idx="0">
                  <c:v>2 – Λίγο</c:v>
                </c:pt>
              </c:strCache>
            </c:strRef>
          </c:tx>
          <c:spPr>
            <a:solidFill>
              <a:srgbClr val="0070C0"/>
            </a:solidFill>
            <a:ln>
              <a:noFill/>
            </a:ln>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ΑΝΑΛΥΣΕΙΣ'!$C$4;'ΕΞΤΡΑ ΑΝΑΛΥΣΕΙΣ'!$D$4;'ΕΞΤΡΑ ΑΝΑΛΥΣΕΙΣ'!$E$4;'ΕΞΤΡΑ ΑΝΑΛΥΣΕΙΣ'!$F$4)</c:f>
              <c:strCache>
                <c:ptCount val="4"/>
                <c:pt idx="0">
                  <c:v>Μάρτιος 2020</c:v>
                </c:pt>
                <c:pt idx="1">
                  <c:v>Ιούνιος 2020</c:v>
                </c:pt>
                <c:pt idx="2">
                  <c:v>Ιούλιος 2020</c:v>
                </c:pt>
                <c:pt idx="3">
                  <c:v>Σεπτέμβριος 2020</c:v>
                </c:pt>
              </c:strCache>
            </c:strRef>
          </c:cat>
          <c:val>
            <c:numRef>
              <c:f>('ΕΞΤΡΑ ΑΝΑΛΥΣΕΙΣ'!$C$8;'ΕΞΤΡΑ ΑΝΑΛΥΣΕΙΣ'!$D$8;'ΕΞΤΡΑ ΑΝΑΛΥΣΕΙΣ'!$E$8;'ΕΞΤΡΑ ΑΝΑΛΥΣΕΙΣ'!$F$8)</c:f>
              <c:numCache>
                <c:formatCode>0%</c:formatCode>
                <c:ptCount val="4"/>
                <c:pt idx="0">
                  <c:v>0.14000000000000001</c:v>
                </c:pt>
                <c:pt idx="1">
                  <c:v>0.17</c:v>
                </c:pt>
                <c:pt idx="2">
                  <c:v>0.14000000000000001</c:v>
                </c:pt>
                <c:pt idx="3">
                  <c:v>0.15000000000000005</c:v>
                </c:pt>
              </c:numCache>
            </c:numRef>
          </c:val>
        </c:ser>
        <c:ser>
          <c:idx val="4"/>
          <c:order val="4"/>
          <c:tx>
            <c:strRef>
              <c:f>'ΕΞΤΡΑ ΑΝΑΛΥΣΕΙΣ'!$B$9</c:f>
              <c:strCache>
                <c:ptCount val="1"/>
                <c:pt idx="0">
                  <c:v>1 – Καθόλου</c:v>
                </c:pt>
              </c:strCache>
            </c:strRef>
          </c:tx>
          <c:spPr>
            <a:solidFill>
              <a:srgbClr val="002060"/>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ΑΝΑΛΥΣΕΙΣ'!$C$4;'ΕΞΤΡΑ ΑΝΑΛΥΣΕΙΣ'!$D$4;'ΕΞΤΡΑ ΑΝΑΛΥΣΕΙΣ'!$E$4;'ΕΞΤΡΑ ΑΝΑΛΥΣΕΙΣ'!$F$4)</c:f>
              <c:strCache>
                <c:ptCount val="4"/>
                <c:pt idx="0">
                  <c:v>Μάρτιος 2020</c:v>
                </c:pt>
                <c:pt idx="1">
                  <c:v>Ιούνιος 2020</c:v>
                </c:pt>
                <c:pt idx="2">
                  <c:v>Ιούλιος 2020</c:v>
                </c:pt>
                <c:pt idx="3">
                  <c:v>Σεπτέμβριος 2020</c:v>
                </c:pt>
              </c:strCache>
            </c:strRef>
          </c:cat>
          <c:val>
            <c:numRef>
              <c:f>('ΕΞΤΡΑ ΑΝΑΛΥΣΕΙΣ'!$C$9;'ΕΞΤΡΑ ΑΝΑΛΥΣΕΙΣ'!$D$9;'ΕΞΤΡΑ ΑΝΑΛΥΣΕΙΣ'!$E$9;'ΕΞΤΡΑ ΑΝΑΛΥΣΕΙΣ'!$F$9)</c:f>
              <c:numCache>
                <c:formatCode>0%</c:formatCode>
                <c:ptCount val="4"/>
                <c:pt idx="0">
                  <c:v>0.1</c:v>
                </c:pt>
                <c:pt idx="1">
                  <c:v>0.17</c:v>
                </c:pt>
                <c:pt idx="2">
                  <c:v>0.14000000000000001</c:v>
                </c:pt>
                <c:pt idx="3">
                  <c:v>0.21000000000000005</c:v>
                </c:pt>
              </c:numCache>
            </c:numRef>
          </c:val>
        </c:ser>
        <c:ser>
          <c:idx val="5"/>
          <c:order val="5"/>
          <c:tx>
            <c:strRef>
              <c:f>'ΕΞΤΡΑ ΑΝΑΛΥΣΕΙΣ'!$B$10</c:f>
              <c:strCache>
                <c:ptCount val="1"/>
                <c:pt idx="0">
                  <c:v>Δεν έχω γνώμη/Δεν απαντώ (αυθόρμητα)</c:v>
                </c:pt>
              </c:strCache>
            </c:strRef>
          </c:tx>
          <c:spPr>
            <a:solidFill>
              <a:srgbClr val="FFC000"/>
            </a:solidFill>
          </c:spPr>
          <c:invertIfNegative val="0"/>
          <c:dLbls>
            <c:dLbl>
              <c:idx val="0"/>
              <c:layout>
                <c:manualLayout>
                  <c:x val="-6.5321960111427973E-3"/>
                  <c:y val="9.0060915217458154E-2"/>
                </c:manualLayout>
              </c:layout>
              <c:showLegendKey val="0"/>
              <c:showVal val="1"/>
              <c:showCatName val="0"/>
              <c:showSerName val="0"/>
              <c:showPercent val="0"/>
              <c:showBubbleSize val="0"/>
            </c:dLbl>
            <c:dLbl>
              <c:idx val="1"/>
              <c:layout>
                <c:manualLayout>
                  <c:x val="-1.6330490027856991E-3"/>
                  <c:y val="8.6308377083397364E-2"/>
                </c:manualLayout>
              </c:layout>
              <c:showLegendKey val="0"/>
              <c:showVal val="1"/>
              <c:showCatName val="0"/>
              <c:showSerName val="0"/>
              <c:showPercent val="0"/>
              <c:showBubbleSize val="0"/>
            </c:dLbl>
            <c:dLbl>
              <c:idx val="2"/>
              <c:layout>
                <c:manualLayout>
                  <c:x val="-1.6330490027856991E-3"/>
                  <c:y val="8.2555838949336741E-2"/>
                </c:manualLayout>
              </c:layout>
              <c:showLegendKey val="0"/>
              <c:showVal val="1"/>
              <c:showCatName val="0"/>
              <c:showSerName val="0"/>
              <c:showPercent val="0"/>
              <c:showBubbleSize val="0"/>
            </c:dLbl>
            <c:dLbl>
              <c:idx val="3"/>
              <c:layout>
                <c:manualLayout>
                  <c:x val="1.6330490027855798E-3"/>
                  <c:y val="9.7565991485579678E-2"/>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('ΕΞΤΡΑ ΑΝΑΛΥΣΕΙΣ'!$C$4;'ΕΞΤΡΑ ΑΝΑΛΥΣΕΙΣ'!$D$4;'ΕΞΤΡΑ ΑΝΑΛΥΣΕΙΣ'!$E$4;'ΕΞΤΡΑ ΑΝΑΛΥΣΕΙΣ'!$F$4)</c:f>
              <c:strCache>
                <c:ptCount val="4"/>
                <c:pt idx="0">
                  <c:v>Μάρτιος 2020</c:v>
                </c:pt>
                <c:pt idx="1">
                  <c:v>Ιούνιος 2020</c:v>
                </c:pt>
                <c:pt idx="2">
                  <c:v>Ιούλιος 2020</c:v>
                </c:pt>
                <c:pt idx="3">
                  <c:v>Σεπτέμβριος 2020</c:v>
                </c:pt>
              </c:strCache>
            </c:strRef>
          </c:cat>
          <c:val>
            <c:numRef>
              <c:f>('ΕΞΤΡΑ ΑΝΑΛΥΣΕΙΣ'!$C$10;'ΕΞΤΡΑ ΑΝΑΛΥΣΕΙΣ'!$D$10;'ΕΞΤΡΑ ΑΝΑΛΥΣΕΙΣ'!$E$10;'ΕΞΤΡΑ ΑΝΑΛΥΣΕΙΣ'!$F$10)</c:f>
              <c:numCache>
                <c:formatCode>0%</c:formatCode>
                <c:ptCount val="4"/>
                <c:pt idx="0">
                  <c:v>0</c:v>
                </c:pt>
                <c:pt idx="1">
                  <c:v>0</c:v>
                </c:pt>
                <c:pt idx="2">
                  <c:v>0</c:v>
                </c:pt>
                <c:pt idx="3">
                  <c:v>1.0000000000000004E-2</c:v>
                </c:pt>
              </c:numCache>
            </c:numRef>
          </c:val>
        </c:ser>
        <c:dLbls>
          <c:showLegendKey val="0"/>
          <c:showVal val="1"/>
          <c:showCatName val="0"/>
          <c:showSerName val="0"/>
          <c:showPercent val="0"/>
          <c:showBubbleSize val="0"/>
        </c:dLbls>
        <c:gapWidth val="95"/>
        <c:overlap val="100"/>
        <c:axId val="477805568"/>
        <c:axId val="481088256"/>
      </c:barChart>
      <c:catAx>
        <c:axId val="477805568"/>
        <c:scaling>
          <c:orientation val="maxMin"/>
        </c:scaling>
        <c:delete val="0"/>
        <c:axPos val="l"/>
        <c:numFmt formatCode="General" sourceLinked="1"/>
        <c:majorTickMark val="none"/>
        <c:minorTickMark val="none"/>
        <c:tickLblPos val="nextTo"/>
        <c:txPr>
          <a:bodyPr/>
          <a:lstStyle/>
          <a:p>
            <a:pPr>
              <a:defRPr sz="1400" i="1"/>
            </a:pPr>
            <a:endParaRPr lang="el-GR"/>
          </a:p>
        </c:txPr>
        <c:crossAx val="481088256"/>
        <c:crosses val="autoZero"/>
        <c:auto val="1"/>
        <c:lblAlgn val="ctr"/>
        <c:lblOffset val="100"/>
        <c:noMultiLvlLbl val="0"/>
      </c:catAx>
      <c:valAx>
        <c:axId val="481088256"/>
        <c:scaling>
          <c:orientation val="minMax"/>
        </c:scaling>
        <c:delete val="1"/>
        <c:axPos val="t"/>
        <c:numFmt formatCode="0%" sourceLinked="1"/>
        <c:majorTickMark val="out"/>
        <c:minorTickMark val="none"/>
        <c:tickLblPos val="none"/>
        <c:crossAx val="477805568"/>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36128841653007931"/>
          <c:y val="0.15577621151155963"/>
          <c:w val="0.40155384403462518"/>
          <c:h val="0.76588280444506762"/>
        </c:manualLayout>
      </c:layout>
      <c:pieChart>
        <c:varyColors val="1"/>
        <c:ser>
          <c:idx val="0"/>
          <c:order val="0"/>
          <c:dPt>
            <c:idx val="0"/>
            <c:bubble3D val="0"/>
            <c:spPr>
              <a:solidFill>
                <a:srgbClr val="0070C0"/>
              </a:solidFill>
            </c:spPr>
          </c:dPt>
          <c:dPt>
            <c:idx val="1"/>
            <c:bubble3D val="0"/>
            <c:spPr>
              <a:solidFill>
                <a:schemeClr val="accent3">
                  <a:lumMod val="40000"/>
                  <a:lumOff val="60000"/>
                </a:schemeClr>
              </a:solidFill>
            </c:spPr>
          </c:dPt>
          <c:dPt>
            <c:idx val="2"/>
            <c:bubble3D val="0"/>
            <c:spPr>
              <a:solidFill>
                <a:srgbClr val="C00000"/>
              </a:solidFill>
            </c:spPr>
          </c:dPt>
          <c:dPt>
            <c:idx val="3"/>
            <c:bubble3D val="0"/>
            <c:spPr>
              <a:solidFill>
                <a:srgbClr val="FFC000"/>
              </a:solidFill>
            </c:spPr>
          </c:dPt>
          <c:dLbls>
            <c:dLbl>
              <c:idx val="0"/>
              <c:layout>
                <c:manualLayout>
                  <c:x val="1.0897577162120829E-2"/>
                  <c:y val="5.307102185448441E-2"/>
                </c:manualLayout>
              </c:layout>
              <c:tx>
                <c:rich>
                  <a:bodyPr/>
                  <a:lstStyle/>
                  <a:p>
                    <a:r>
                      <a:rPr lang="el-GR" sz="1100" dirty="0"/>
                      <a:t>Ικανοποιητική/Οι πολίτες γενικά ανταποκρίνονται σωστά και υπεύθυνα
</a:t>
                    </a:r>
                    <a:r>
                      <a:rPr lang="el-GR" sz="1200" dirty="0"/>
                      <a:t>30%</a:t>
                    </a:r>
                    <a:endParaRPr lang="el-GR" dirty="0"/>
                  </a:p>
                </c:rich>
              </c:tx>
              <c:showLegendKey val="0"/>
              <c:showVal val="0"/>
              <c:showCatName val="1"/>
              <c:showSerName val="0"/>
              <c:showPercent val="1"/>
              <c:showBubbleSize val="0"/>
            </c:dLbl>
            <c:dLbl>
              <c:idx val="1"/>
              <c:layout>
                <c:manualLayout>
                  <c:x val="0.12976927829631801"/>
                  <c:y val="-0.13158475584839371"/>
                </c:manualLayout>
              </c:layout>
              <c:tx>
                <c:rich>
                  <a:bodyPr/>
                  <a:lstStyle/>
                  <a:p>
                    <a:r>
                      <a:rPr lang="el-GR" dirty="0"/>
                      <a:t>Μέτρια/Οι πολίτες δεν έχουν αντιληφθεί την έκταση του προβλήματος
</a:t>
                    </a:r>
                    <a:r>
                      <a:rPr lang="el-GR" sz="1200" dirty="0"/>
                      <a:t>51%</a:t>
                    </a:r>
                    <a:endParaRPr lang="el-GR" dirty="0"/>
                  </a:p>
                </c:rich>
              </c:tx>
              <c:showLegendKey val="0"/>
              <c:showVal val="0"/>
              <c:showCatName val="1"/>
              <c:showSerName val="0"/>
              <c:showPercent val="1"/>
              <c:showBubbleSize val="0"/>
            </c:dLbl>
            <c:dLbl>
              <c:idx val="2"/>
              <c:layout>
                <c:manualLayout>
                  <c:x val="9.3363960519496289E-3"/>
                  <c:y val="9.0705654963416801E-2"/>
                </c:manualLayout>
              </c:layout>
              <c:tx>
                <c:rich>
                  <a:bodyPr/>
                  <a:lstStyle/>
                  <a:p>
                    <a:r>
                      <a:rPr lang="el-GR" dirty="0"/>
                      <a:t>Απαράδεκτη/Οι πολίτες είναι γενικά απείθαρχοι και ανεύθυνοι
</a:t>
                    </a:r>
                    <a:r>
                      <a:rPr lang="el-GR" sz="1200" dirty="0"/>
                      <a:t>16%</a:t>
                    </a:r>
                    <a:endParaRPr lang="el-GR" dirty="0"/>
                  </a:p>
                </c:rich>
              </c:tx>
              <c:showLegendKey val="0"/>
              <c:showVal val="0"/>
              <c:showCatName val="1"/>
              <c:showSerName val="0"/>
              <c:showPercent val="1"/>
              <c:showBubbleSize val="0"/>
            </c:dLbl>
            <c:dLbl>
              <c:idx val="3"/>
              <c:layout/>
              <c:tx>
                <c:rich>
                  <a:bodyPr/>
                  <a:lstStyle/>
                  <a:p>
                    <a:r>
                      <a:rPr lang="el-GR" dirty="0"/>
                      <a:t>Δεν έχω γνώμη/Δεν απαντώ (αυθόρμητα)
</a:t>
                    </a:r>
                    <a:r>
                      <a:rPr lang="el-GR" sz="1200" dirty="0"/>
                      <a:t>3%</a:t>
                    </a:r>
                    <a:endParaRPr lang="el-GR" dirty="0"/>
                  </a:p>
                </c:rich>
              </c:tx>
              <c:showLegendKey val="0"/>
              <c:showVal val="0"/>
              <c:showCatName val="1"/>
              <c:showSerName val="0"/>
              <c:showPercent val="1"/>
              <c:showBubbleSize val="0"/>
            </c:dLbl>
            <c:dLbl>
              <c:idx val="5"/>
              <c:tx>
                <c:rich>
                  <a:bodyPr/>
                  <a:lstStyle/>
                  <a:p>
                    <a:r>
                      <a:rPr lang="el-GR" sz="1050">
                        <a:solidFill>
                          <a:sysClr val="windowText" lastClr="000000"/>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050" b="1">
                    <a:solidFill>
                      <a:sysClr val="windowText" lastClr="000000"/>
                    </a:solidFill>
                  </a:defRPr>
                </a:pPr>
                <a:endParaRPr lang="el-GR"/>
              </a:p>
            </c:txPr>
            <c:showLegendKey val="0"/>
            <c:showVal val="0"/>
            <c:showCatName val="1"/>
            <c:showSerName val="0"/>
            <c:showPercent val="1"/>
            <c:showBubbleSize val="0"/>
            <c:showLeaderLines val="1"/>
          </c:dLbls>
          <c:cat>
            <c:strRef>
              <c:f>'EXTRA ΚΑΤΑΝΑΛΩΤΩΝ '!$B$225:$B$228</c:f>
              <c:strCache>
                <c:ptCount val="4"/>
                <c:pt idx="0">
                  <c:v>Ικανοποιητική/Οι πολίτες γενικά ανταποκρίνονται σωστά και υπεύθυνα</c:v>
                </c:pt>
                <c:pt idx="1">
                  <c:v>Μέτρια/Οι πολίτες δεν έχουν αντιληφθεί την έκταση του προβλήματος</c:v>
                </c:pt>
                <c:pt idx="2">
                  <c:v>Απαράδεκτη/Οι πολίτες είναι γενικά απείθαρχοι και ανεύθυνοι</c:v>
                </c:pt>
                <c:pt idx="3">
                  <c:v>Δεν έχω γνώμη/Δεν απαντώ (αυθόρμητα)</c:v>
                </c:pt>
              </c:strCache>
            </c:strRef>
          </c:cat>
          <c:val>
            <c:numRef>
              <c:f>'EXTRA ΚΑΤΑΝΑΛΩΤΩΝ '!$D$225:$D$228</c:f>
              <c:numCache>
                <c:formatCode>0%</c:formatCode>
                <c:ptCount val="4"/>
                <c:pt idx="0">
                  <c:v>0.3012716189005048</c:v>
                </c:pt>
                <c:pt idx="1">
                  <c:v>0.50490993848784949</c:v>
                </c:pt>
                <c:pt idx="2">
                  <c:v>0.16332441453121121</c:v>
                </c:pt>
                <c:pt idx="3">
                  <c:v>3.0494028080434735E-2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'ΕΞΤΡΑ ΑΝΑΛΥΣΕΙΣ'!$B$61</c:f>
              <c:strCache>
                <c:ptCount val="1"/>
                <c:pt idx="0">
                  <c:v>Ικανοποιητική/Οι πολίτες γενικά ανταποκρίνονται</c:v>
                </c:pt>
              </c:strCache>
            </c:strRef>
          </c:tx>
          <c:spPr>
            <a:ln>
              <a:solidFill>
                <a:srgbClr val="0070C0"/>
              </a:solidFill>
            </a:ln>
          </c:spPr>
          <c:marker>
            <c:symbol val="none"/>
          </c:marker>
          <c:dLbls>
            <c:dLbl>
              <c:idx val="0"/>
              <c:layout>
                <c:manualLayout>
                  <c:x val="-5.3396207760809451E-2"/>
                  <c:y val="-4.9870781010463223E-2"/>
                </c:manualLayout>
              </c:layout>
              <c:showLegendKey val="0"/>
              <c:showVal val="1"/>
              <c:showCatName val="0"/>
              <c:showSerName val="0"/>
              <c:showPercent val="0"/>
              <c:showBubbleSize val="0"/>
            </c:dLbl>
            <c:dLbl>
              <c:idx val="1"/>
              <c:layout>
                <c:manualLayout>
                  <c:x val="-2.1034869723955213E-2"/>
                  <c:y val="-3.6571906074339654E-2"/>
                </c:manualLayout>
              </c:layout>
              <c:showLegendKey val="0"/>
              <c:showVal val="1"/>
              <c:showCatName val="0"/>
              <c:showSerName val="0"/>
              <c:showPercent val="0"/>
              <c:showBubbleSize val="0"/>
            </c:dLbl>
            <c:dLbl>
              <c:idx val="2"/>
              <c:layout>
                <c:manualLayout>
                  <c:x val="-3.8833605644225062E-2"/>
                  <c:y val="4.6546062276432293E-2"/>
                </c:manualLayout>
              </c:layout>
              <c:showLegendKey val="0"/>
              <c:showVal val="1"/>
              <c:showCatName val="0"/>
              <c:showSerName val="0"/>
              <c:showPercent val="0"/>
              <c:showBubbleSize val="0"/>
            </c:dLbl>
            <c:dLbl>
              <c:idx val="3"/>
              <c:layout>
                <c:manualLayout>
                  <c:x val="-2.9125204233168785E-2"/>
                  <c:y val="3.3247187340308786E-2"/>
                </c:manualLayout>
              </c:layout>
              <c:showLegendKey val="0"/>
              <c:showVal val="1"/>
              <c:showCatName val="0"/>
              <c:showSerName val="0"/>
              <c:showPercent val="0"/>
              <c:showBubbleSize val="0"/>
            </c:dLbl>
            <c:txPr>
              <a:bodyPr/>
              <a:lstStyle/>
              <a:p>
                <a:pPr>
                  <a:defRPr sz="1200" b="1">
                    <a:solidFill>
                      <a:srgbClr val="0070C0"/>
                    </a:solidFill>
                  </a:defRPr>
                </a:pPr>
                <a:endParaRPr lang="el-GR"/>
              </a:p>
            </c:txPr>
            <c:showLegendKey val="0"/>
            <c:showVal val="1"/>
            <c:showCatName val="0"/>
            <c:showSerName val="0"/>
            <c:showPercent val="0"/>
            <c:showBubbleSize val="0"/>
            <c:showLeaderLines val="0"/>
          </c:dLbls>
          <c:cat>
            <c:strRef>
              <c:f>'ΕΞΤΡΑ ΑΝΑΛΥΣΕΙΣ'!$C$60:$F$60</c:f>
              <c:strCache>
                <c:ptCount val="4"/>
                <c:pt idx="0">
                  <c:v>Μάρτιος 2020</c:v>
                </c:pt>
                <c:pt idx="1">
                  <c:v>Ιούνιος 2020</c:v>
                </c:pt>
                <c:pt idx="2">
                  <c:v>Ιούλιος 2020</c:v>
                </c:pt>
                <c:pt idx="3">
                  <c:v>Σεπτέμβριος 2020</c:v>
                </c:pt>
              </c:strCache>
            </c:strRef>
          </c:cat>
          <c:val>
            <c:numRef>
              <c:f>'ΕΞΤΡΑ ΑΝΑΛΥΣΕΙΣ'!$C$61:$F$61</c:f>
              <c:numCache>
                <c:formatCode>0%</c:formatCode>
                <c:ptCount val="4"/>
                <c:pt idx="0">
                  <c:v>0.53</c:v>
                </c:pt>
                <c:pt idx="1">
                  <c:v>0.60000000000000009</c:v>
                </c:pt>
                <c:pt idx="2">
                  <c:v>0.37000000000000005</c:v>
                </c:pt>
                <c:pt idx="3">
                  <c:v>0.30000000000000004</c:v>
                </c:pt>
              </c:numCache>
            </c:numRef>
          </c:val>
          <c:smooth val="0"/>
        </c:ser>
        <c:ser>
          <c:idx val="1"/>
          <c:order val="1"/>
          <c:tx>
            <c:strRef>
              <c:f>'ΕΞΤΡΑ ΑΝΑΛΥΣΕΙΣ'!$B$62</c:f>
              <c:strCache>
                <c:ptCount val="1"/>
                <c:pt idx="0">
                  <c:v>Μέτρια/Οι πολίτες δεν έχουν αντιληφθεί την έκταση του προβλήματος</c:v>
                </c:pt>
              </c:strCache>
            </c:strRef>
          </c:tx>
          <c:spPr>
            <a:ln>
              <a:solidFill>
                <a:schemeClr val="accent3">
                  <a:lumMod val="60000"/>
                  <a:lumOff val="40000"/>
                </a:schemeClr>
              </a:solidFill>
            </a:ln>
          </c:spPr>
          <c:marker>
            <c:symbol val="none"/>
          </c:marker>
          <c:dLbls>
            <c:dLbl>
              <c:idx val="0"/>
              <c:layout>
                <c:manualLayout>
                  <c:x val="-3.0743271135011505E-2"/>
                  <c:y val="5.3195499744494064E-2"/>
                </c:manualLayout>
              </c:layout>
              <c:showLegendKey val="0"/>
              <c:showVal val="1"/>
              <c:showCatName val="0"/>
              <c:showSerName val="0"/>
              <c:showPercent val="0"/>
              <c:showBubbleSize val="0"/>
            </c:dLbl>
            <c:dLbl>
              <c:idx val="1"/>
              <c:layout>
                <c:manualLayout>
                  <c:x val="-2.912520423316876E-2"/>
                  <c:y val="5.3195499744493994E-2"/>
                </c:manualLayout>
              </c:layout>
              <c:showLegendKey val="0"/>
              <c:showVal val="1"/>
              <c:showCatName val="0"/>
              <c:showSerName val="0"/>
              <c:showPercent val="0"/>
              <c:showBubbleSize val="0"/>
            </c:dLbl>
            <c:dLbl>
              <c:idx val="2"/>
              <c:layout>
                <c:manualLayout>
                  <c:x val="-2.9125204233168785E-2"/>
                  <c:y val="-4.3221343542401411E-2"/>
                </c:manualLayout>
              </c:layout>
              <c:showLegendKey val="0"/>
              <c:showVal val="1"/>
              <c:showCatName val="0"/>
              <c:showSerName val="0"/>
              <c:showPercent val="0"/>
              <c:showBubbleSize val="0"/>
            </c:dLbl>
            <c:dLbl>
              <c:idx val="3"/>
              <c:layout>
                <c:manualLayout>
                  <c:x val="-1.9416802822112531E-2"/>
                  <c:y val="-3.6571906074339647E-2"/>
                </c:manualLayout>
              </c:layout>
              <c:showLegendKey val="0"/>
              <c:showVal val="1"/>
              <c:showCatName val="0"/>
              <c:showSerName val="0"/>
              <c:showPercent val="0"/>
              <c:showBubbleSize val="0"/>
            </c:dLbl>
            <c:txPr>
              <a:bodyPr/>
              <a:lstStyle/>
              <a:p>
                <a:pPr>
                  <a:defRPr sz="1200" b="1">
                    <a:solidFill>
                      <a:schemeClr val="accent3">
                        <a:lumMod val="60000"/>
                        <a:lumOff val="40000"/>
                      </a:schemeClr>
                    </a:solidFill>
                  </a:defRPr>
                </a:pPr>
                <a:endParaRPr lang="el-GR"/>
              </a:p>
            </c:txPr>
            <c:showLegendKey val="0"/>
            <c:showVal val="1"/>
            <c:showCatName val="0"/>
            <c:showSerName val="0"/>
            <c:showPercent val="0"/>
            <c:showBubbleSize val="0"/>
            <c:showLeaderLines val="0"/>
          </c:dLbls>
          <c:cat>
            <c:strRef>
              <c:f>'ΕΞΤΡΑ ΑΝΑΛΥΣΕΙΣ'!$C$60:$F$60</c:f>
              <c:strCache>
                <c:ptCount val="4"/>
                <c:pt idx="0">
                  <c:v>Μάρτιος 2020</c:v>
                </c:pt>
                <c:pt idx="1">
                  <c:v>Ιούνιος 2020</c:v>
                </c:pt>
                <c:pt idx="2">
                  <c:v>Ιούλιος 2020</c:v>
                </c:pt>
                <c:pt idx="3">
                  <c:v>Σεπτέμβριος 2020</c:v>
                </c:pt>
              </c:strCache>
            </c:strRef>
          </c:cat>
          <c:val>
            <c:numRef>
              <c:f>'ΕΞΤΡΑ ΑΝΑΛΥΣΕΙΣ'!$C$62:$F$62</c:f>
              <c:numCache>
                <c:formatCode>0%</c:formatCode>
                <c:ptCount val="4"/>
                <c:pt idx="0">
                  <c:v>0.36000000000000004</c:v>
                </c:pt>
                <c:pt idx="1">
                  <c:v>0.33000000000000007</c:v>
                </c:pt>
                <c:pt idx="2">
                  <c:v>0.46</c:v>
                </c:pt>
                <c:pt idx="3">
                  <c:v>0.51</c:v>
                </c:pt>
              </c:numCache>
            </c:numRef>
          </c:val>
          <c:smooth val="0"/>
        </c:ser>
        <c:ser>
          <c:idx val="2"/>
          <c:order val="2"/>
          <c:tx>
            <c:strRef>
              <c:f>'ΕΞΤΡΑ ΑΝΑΛΥΣΕΙΣ'!$B$63</c:f>
              <c:strCache>
                <c:ptCount val="1"/>
                <c:pt idx="0">
                  <c:v>Απαράδεκτη/Οι πολίτες είναι γενικά απείθαρχοι και ανεύθυνοι</c:v>
                </c:pt>
              </c:strCache>
            </c:strRef>
          </c:tx>
          <c:spPr>
            <a:ln>
              <a:solidFill>
                <a:srgbClr val="C00000"/>
              </a:solidFill>
            </a:ln>
          </c:spPr>
          <c:marker>
            <c:symbol val="none"/>
          </c:marker>
          <c:dLbls>
            <c:dLbl>
              <c:idx val="0"/>
              <c:layout>
                <c:manualLayout>
                  <c:x val="-2.1034869723955244E-2"/>
                  <c:y val="-4.3221343542401411E-2"/>
                </c:manualLayout>
              </c:layout>
              <c:showLegendKey val="0"/>
              <c:showVal val="1"/>
              <c:showCatName val="0"/>
              <c:showSerName val="0"/>
              <c:showPercent val="0"/>
              <c:showBubbleSize val="0"/>
            </c:dLbl>
            <c:dLbl>
              <c:idx val="1"/>
              <c:layout>
                <c:manualLayout>
                  <c:x val="-2.1034869723955213E-2"/>
                  <c:y val="-5.6520218478524918E-2"/>
                </c:manualLayout>
              </c:layout>
              <c:showLegendKey val="0"/>
              <c:showVal val="1"/>
              <c:showCatName val="0"/>
              <c:showSerName val="0"/>
              <c:showPercent val="0"/>
              <c:showBubbleSize val="0"/>
            </c:dLbl>
            <c:dLbl>
              <c:idx val="2"/>
              <c:layout>
                <c:manualLayout>
                  <c:x val="-3.8833605644225062E-2"/>
                  <c:y val="-2.6597749872247032E-2"/>
                </c:manualLayout>
              </c:layout>
              <c:showLegendKey val="0"/>
              <c:showVal val="1"/>
              <c:showCatName val="0"/>
              <c:showSerName val="0"/>
              <c:showPercent val="0"/>
              <c:showBubbleSize val="0"/>
            </c:dLbl>
            <c:dLbl>
              <c:idx val="3"/>
              <c:layout>
                <c:manualLayout>
                  <c:x val="-2.9125204233168785E-2"/>
                  <c:y val="-2.6597749872247032E-2"/>
                </c:manualLayout>
              </c:layout>
              <c:showLegendKey val="0"/>
              <c:showVal val="1"/>
              <c:showCatName val="0"/>
              <c:showSerName val="0"/>
              <c:showPercent val="0"/>
              <c:showBubbleSize val="0"/>
            </c:dLbl>
            <c:txPr>
              <a:bodyPr/>
              <a:lstStyle/>
              <a:p>
                <a:pPr>
                  <a:defRPr sz="1200" b="1">
                    <a:solidFill>
                      <a:srgbClr val="C00000"/>
                    </a:solidFill>
                  </a:defRPr>
                </a:pPr>
                <a:endParaRPr lang="el-GR"/>
              </a:p>
            </c:txPr>
            <c:showLegendKey val="0"/>
            <c:showVal val="1"/>
            <c:showCatName val="0"/>
            <c:showSerName val="0"/>
            <c:showPercent val="0"/>
            <c:showBubbleSize val="0"/>
            <c:showLeaderLines val="0"/>
          </c:dLbls>
          <c:cat>
            <c:strRef>
              <c:f>'ΕΞΤΡΑ ΑΝΑΛΥΣΕΙΣ'!$C$60:$F$60</c:f>
              <c:strCache>
                <c:ptCount val="4"/>
                <c:pt idx="0">
                  <c:v>Μάρτιος 2020</c:v>
                </c:pt>
                <c:pt idx="1">
                  <c:v>Ιούνιος 2020</c:v>
                </c:pt>
                <c:pt idx="2">
                  <c:v>Ιούλιος 2020</c:v>
                </c:pt>
                <c:pt idx="3">
                  <c:v>Σεπτέμβριος 2020</c:v>
                </c:pt>
              </c:strCache>
            </c:strRef>
          </c:cat>
          <c:val>
            <c:numRef>
              <c:f>'ΕΞΤΡΑ ΑΝΑΛΥΣΕΙΣ'!$C$63:$F$63</c:f>
              <c:numCache>
                <c:formatCode>0%</c:formatCode>
                <c:ptCount val="4"/>
                <c:pt idx="0">
                  <c:v>0.1</c:v>
                </c:pt>
                <c:pt idx="1">
                  <c:v>6.0000000000000005E-2</c:v>
                </c:pt>
                <c:pt idx="2">
                  <c:v>0.16</c:v>
                </c:pt>
                <c:pt idx="3">
                  <c:v>0.16</c:v>
                </c:pt>
              </c:numCache>
            </c:numRef>
          </c:val>
          <c:smooth val="0"/>
        </c:ser>
        <c:ser>
          <c:idx val="3"/>
          <c:order val="3"/>
          <c:tx>
            <c:strRef>
              <c:f>'ΕΞΤΡΑ ΑΝΑΛΥΣΕΙΣ'!$B$64</c:f>
              <c:strCache>
                <c:ptCount val="1"/>
                <c:pt idx="0">
                  <c:v>Δεν έχω γνώμη/Δεν απαντώ (αυθόρμητα)</c:v>
                </c:pt>
              </c:strCache>
            </c:strRef>
          </c:tx>
          <c:spPr>
            <a:ln>
              <a:solidFill>
                <a:srgbClr val="FFC000"/>
              </a:solidFill>
            </a:ln>
          </c:spPr>
          <c:marker>
            <c:symbol val="none"/>
          </c:marker>
          <c:dLbls>
            <c:dLbl>
              <c:idx val="0"/>
              <c:layout>
                <c:manualLayout>
                  <c:x val="-2.1034869723955244E-2"/>
                  <c:y val="-4.3221343542401411E-2"/>
                </c:manualLayout>
              </c:layout>
              <c:showLegendKey val="0"/>
              <c:showVal val="1"/>
              <c:showCatName val="0"/>
              <c:showSerName val="0"/>
              <c:showPercent val="0"/>
              <c:showBubbleSize val="0"/>
            </c:dLbl>
            <c:dLbl>
              <c:idx val="1"/>
              <c:layout>
                <c:manualLayout>
                  <c:x val="-2.1034869723955213E-2"/>
                  <c:y val="-2.6597749872247032E-2"/>
                </c:manualLayout>
              </c:layout>
              <c:showLegendKey val="0"/>
              <c:showVal val="1"/>
              <c:showCatName val="0"/>
              <c:showSerName val="0"/>
              <c:showPercent val="0"/>
              <c:showBubbleSize val="0"/>
            </c:dLbl>
            <c:dLbl>
              <c:idx val="2"/>
              <c:layout>
                <c:manualLayout>
                  <c:x val="-1.9416802822112531E-2"/>
                  <c:y val="-2.6597749872247032E-2"/>
                </c:manualLayout>
              </c:layout>
              <c:showLegendKey val="0"/>
              <c:showVal val="1"/>
              <c:showCatName val="0"/>
              <c:showSerName val="0"/>
              <c:showPercent val="0"/>
              <c:showBubbleSize val="0"/>
            </c:dLbl>
            <c:dLbl>
              <c:idx val="3"/>
              <c:layout>
                <c:manualLayout>
                  <c:x val="-9.7084014110562673E-3"/>
                  <c:y val="-3.6571906074339668E-2"/>
                </c:manualLayout>
              </c:layout>
              <c:showLegendKey val="0"/>
              <c:showVal val="1"/>
              <c:showCatName val="0"/>
              <c:showSerName val="0"/>
              <c:showPercent val="0"/>
              <c:showBubbleSize val="0"/>
            </c:dLbl>
            <c:txPr>
              <a:bodyPr/>
              <a:lstStyle/>
              <a:p>
                <a:pPr>
                  <a:defRPr sz="1200" b="1">
                    <a:solidFill>
                      <a:srgbClr val="FFC000"/>
                    </a:solidFill>
                  </a:defRPr>
                </a:pPr>
                <a:endParaRPr lang="el-GR"/>
              </a:p>
            </c:txPr>
            <c:showLegendKey val="0"/>
            <c:showVal val="1"/>
            <c:showCatName val="0"/>
            <c:showSerName val="0"/>
            <c:showPercent val="0"/>
            <c:showBubbleSize val="0"/>
            <c:showLeaderLines val="0"/>
          </c:dLbls>
          <c:cat>
            <c:strRef>
              <c:f>'ΕΞΤΡΑ ΑΝΑΛΥΣΕΙΣ'!$C$60:$F$60</c:f>
              <c:strCache>
                <c:ptCount val="4"/>
                <c:pt idx="0">
                  <c:v>Μάρτιος 2020</c:v>
                </c:pt>
                <c:pt idx="1">
                  <c:v>Ιούνιος 2020</c:v>
                </c:pt>
                <c:pt idx="2">
                  <c:v>Ιούλιος 2020</c:v>
                </c:pt>
                <c:pt idx="3">
                  <c:v>Σεπτέμβριος 2020</c:v>
                </c:pt>
              </c:strCache>
            </c:strRef>
          </c:cat>
          <c:val>
            <c:numRef>
              <c:f>'ΕΞΤΡΑ ΑΝΑΛΥΣΕΙΣ'!$C$64:$F$64</c:f>
              <c:numCache>
                <c:formatCode>0%</c:formatCode>
                <c:ptCount val="4"/>
                <c:pt idx="0">
                  <c:v>1.0000000000000002E-2</c:v>
                </c:pt>
                <c:pt idx="1">
                  <c:v>1.0000000000000002E-2</c:v>
                </c:pt>
                <c:pt idx="2">
                  <c:v>1.0000000000000002E-2</c:v>
                </c:pt>
                <c:pt idx="3">
                  <c:v>3.0000000000000002E-2</c:v>
                </c:pt>
              </c:numCache>
            </c:numRef>
          </c:val>
          <c:smooth val="0"/>
        </c:ser>
        <c:dLbls>
          <c:showLegendKey val="0"/>
          <c:showVal val="0"/>
          <c:showCatName val="0"/>
          <c:showSerName val="0"/>
          <c:showPercent val="0"/>
          <c:showBubbleSize val="0"/>
        </c:dLbls>
        <c:marker val="1"/>
        <c:smooth val="0"/>
        <c:axId val="206894208"/>
        <c:axId val="206895744"/>
      </c:lineChart>
      <c:catAx>
        <c:axId val="206894208"/>
        <c:scaling>
          <c:orientation val="minMax"/>
        </c:scaling>
        <c:delete val="0"/>
        <c:axPos val="b"/>
        <c:numFmt formatCode="General" sourceLinked="1"/>
        <c:majorTickMark val="out"/>
        <c:minorTickMark val="none"/>
        <c:tickLblPos val="nextTo"/>
        <c:txPr>
          <a:bodyPr/>
          <a:lstStyle/>
          <a:p>
            <a:pPr>
              <a:defRPr b="1"/>
            </a:pPr>
            <a:endParaRPr lang="el-GR"/>
          </a:p>
        </c:txPr>
        <c:crossAx val="206895744"/>
        <c:crosses val="autoZero"/>
        <c:auto val="1"/>
        <c:lblAlgn val="ctr"/>
        <c:lblOffset val="100"/>
        <c:noMultiLvlLbl val="0"/>
      </c:catAx>
      <c:valAx>
        <c:axId val="206895744"/>
        <c:scaling>
          <c:orientation val="minMax"/>
        </c:scaling>
        <c:delete val="1"/>
        <c:axPos val="l"/>
        <c:numFmt formatCode="0%" sourceLinked="1"/>
        <c:majorTickMark val="out"/>
        <c:minorTickMark val="none"/>
        <c:tickLblPos val="none"/>
        <c:crossAx val="2068942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stacked"/>
        <c:varyColors val="0"/>
        <c:ser>
          <c:idx val="0"/>
          <c:order val="0"/>
          <c:spPr>
            <a:solidFill>
              <a:srgbClr val="0070C0"/>
            </a:solidFill>
          </c:spPr>
          <c:invertIfNegative val="0"/>
          <c:dPt>
            <c:idx val="0"/>
            <c:invertIfNegative val="0"/>
            <c:bubble3D val="0"/>
            <c:spPr>
              <a:solidFill>
                <a:srgbClr val="002060"/>
              </a:solidFill>
            </c:spPr>
          </c:dPt>
          <c:dPt>
            <c:idx val="7"/>
            <c:invertIfNegative val="0"/>
            <c:bubble3D val="0"/>
            <c:spPr>
              <a:solidFill>
                <a:schemeClr val="bg1">
                  <a:lumMod val="50000"/>
                </a:schemeClr>
              </a:solidFill>
            </c:spPr>
          </c:dPt>
          <c:dPt>
            <c:idx val="8"/>
            <c:invertIfNegative val="0"/>
            <c:bubble3D val="0"/>
            <c:spPr>
              <a:solidFill>
                <a:srgbClr val="FFC000"/>
              </a:solidFill>
            </c:spPr>
          </c:dPt>
          <c:dPt>
            <c:idx val="9"/>
            <c:invertIfNegative val="0"/>
            <c:bubble3D val="0"/>
            <c:spPr>
              <a:solidFill>
                <a:srgbClr val="FFFF00"/>
              </a:solidFill>
            </c:spPr>
          </c:dPt>
          <c:dLbls>
            <c:dLbl>
              <c:idx val="0"/>
              <c:layout>
                <c:manualLayout>
                  <c:x val="0.24271006619932992"/>
                  <c:y val="0"/>
                </c:manualLayout>
              </c:layout>
              <c:showLegendKey val="0"/>
              <c:showVal val="1"/>
              <c:showCatName val="0"/>
              <c:showSerName val="0"/>
              <c:showPercent val="0"/>
              <c:showBubbleSize val="0"/>
            </c:dLbl>
            <c:dLbl>
              <c:idx val="1"/>
              <c:layout>
                <c:manualLayout>
                  <c:x val="0.1860777174194862"/>
                  <c:y val="0"/>
                </c:manualLayout>
              </c:layout>
              <c:showLegendKey val="0"/>
              <c:showVal val="1"/>
              <c:showCatName val="0"/>
              <c:showSerName val="0"/>
              <c:showPercent val="0"/>
              <c:showBubbleSize val="0"/>
            </c:dLbl>
            <c:dLbl>
              <c:idx val="2"/>
              <c:layout>
                <c:manualLayout>
                  <c:x val="0.12620923442365151"/>
                  <c:y val="1.2656133840110155E-2"/>
                </c:manualLayout>
              </c:layout>
              <c:showLegendKey val="0"/>
              <c:showVal val="1"/>
              <c:showCatName val="0"/>
              <c:showSerName val="0"/>
              <c:showPercent val="0"/>
              <c:showBubbleSize val="0"/>
            </c:dLbl>
            <c:dLbl>
              <c:idx val="3"/>
              <c:layout>
                <c:manualLayout>
                  <c:x val="0.11326469755968728"/>
                  <c:y val="1.2656133840110181E-2"/>
                </c:manualLayout>
              </c:layout>
              <c:showLegendKey val="0"/>
              <c:showVal val="1"/>
              <c:showCatName val="0"/>
              <c:showSerName val="0"/>
              <c:showPercent val="0"/>
              <c:showBubbleSize val="0"/>
            </c:dLbl>
            <c:dLbl>
              <c:idx val="4"/>
              <c:layout>
                <c:manualLayout>
                  <c:x val="7.2813019859799002E-2"/>
                  <c:y val="9.4925986530684722E-3"/>
                </c:manualLayout>
              </c:layout>
              <c:showLegendKey val="0"/>
              <c:showVal val="1"/>
              <c:showCatName val="0"/>
              <c:showSerName val="0"/>
              <c:showPercent val="0"/>
              <c:showBubbleSize val="0"/>
            </c:dLbl>
            <c:dLbl>
              <c:idx val="5"/>
              <c:layout>
                <c:manualLayout>
                  <c:x val="7.1194952751803417E-2"/>
                  <c:y val="9.4921003800826371E-3"/>
                </c:manualLayout>
              </c:layout>
              <c:showLegendKey val="0"/>
              <c:showVal val="1"/>
              <c:showCatName val="0"/>
              <c:showSerName val="0"/>
              <c:showPercent val="0"/>
              <c:showBubbleSize val="0"/>
            </c:dLbl>
            <c:dLbl>
              <c:idx val="6"/>
              <c:layout>
                <c:manualLayout>
                  <c:x val="3.8833610591892727E-2"/>
                  <c:y val="9.4921003800826371E-3"/>
                </c:manualLayout>
              </c:layout>
              <c:showLegendKey val="0"/>
              <c:showVal val="1"/>
              <c:showCatName val="0"/>
              <c:showSerName val="0"/>
              <c:showPercent val="0"/>
              <c:showBubbleSize val="0"/>
            </c:dLbl>
            <c:dLbl>
              <c:idx val="7"/>
              <c:layout>
                <c:manualLayout>
                  <c:x val="0.17151511344752646"/>
                  <c:y val="6.3283160565480046E-3"/>
                </c:manualLayout>
              </c:layout>
              <c:showLegendKey val="0"/>
              <c:showVal val="1"/>
              <c:showCatName val="0"/>
              <c:showSerName val="0"/>
              <c:showPercent val="0"/>
              <c:showBubbleSize val="0"/>
            </c:dLbl>
            <c:dLbl>
              <c:idx val="8"/>
              <c:layout>
                <c:manualLayout>
                  <c:x val="3.074327505191506E-2"/>
                  <c:y val="6.3280669200550888E-3"/>
                </c:manualLayout>
              </c:layout>
              <c:showLegendKey val="0"/>
              <c:showVal val="1"/>
              <c:showCatName val="0"/>
              <c:showSerName val="0"/>
              <c:showPercent val="0"/>
              <c:showBubbleSize val="0"/>
            </c:dLbl>
            <c:dLbl>
              <c:idx val="9"/>
              <c:layout>
                <c:manualLayout>
                  <c:x val="4.0451677699888312E-2"/>
                  <c:y val="3.1640334600274303E-3"/>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'EXTRA ΚΑΤΑΝΑΛΩΤΩΝ '!$B$240:$B$249</c:f>
              <c:strCache>
                <c:ptCount val="10"/>
                <c:pt idx="0">
                  <c:v>Έχω ακυρώσει/αναβάλει σημαντικά γεγονότα (ταξίδια/κοινωνικές εκδηλώσεις κτλ)</c:v>
                </c:pt>
                <c:pt idx="1">
                  <c:v>Έχει μειωθεί το εισόδημα του νοικοκυριού</c:v>
                </c:pt>
                <c:pt idx="2">
                  <c:v>Έχει μειωθεί η εργασία μου/Έχω λιγότερη δουλειά</c:v>
                </c:pt>
                <c:pt idx="3">
                  <c:v>Έχει αλλάξει ο τρόπος εργασίας μου (τηλε-εργασία, μέσω διαδικτύου, μέσω τηλεφώνου κτλ)</c:v>
                </c:pt>
                <c:pt idx="4">
                  <c:v>Έχει ανασταλεί η εργασία μου/Έχω απολυθεί</c:v>
                </c:pt>
                <c:pt idx="5">
                  <c:v>Υπάρχει κρούσμα/κρούσματα στον κοινωνικό μου κύκλο</c:v>
                </c:pt>
                <c:pt idx="6">
                  <c:v>Υπάρχει κρούσμα/κρούσματα στον οικογενειακό μου κύκλο</c:v>
                </c:pt>
                <c:pt idx="7">
                  <c:v>Τίποτα από τα παραπάνω/Κανένα</c:v>
                </c:pt>
                <c:pt idx="8">
                  <c:v>Δεν έχω γνώμη/Δεν απαντώ (αυθόρμητα)</c:v>
                </c:pt>
                <c:pt idx="9">
                  <c:v>Άλλο</c:v>
                </c:pt>
              </c:strCache>
            </c:strRef>
          </c:cat>
          <c:val>
            <c:numRef>
              <c:f>'EXTRA ΚΑΤΑΝΑΛΩΤΩΝ '!$E$240:$E$249</c:f>
              <c:numCache>
                <c:formatCode>0%</c:formatCode>
                <c:ptCount val="10"/>
                <c:pt idx="0">
                  <c:v>0.40482166993076457</c:v>
                </c:pt>
                <c:pt idx="1">
                  <c:v>0.29207238021680987</c:v>
                </c:pt>
                <c:pt idx="2">
                  <c:v>0.17635781866328307</c:v>
                </c:pt>
                <c:pt idx="3">
                  <c:v>0.14824980001655041</c:v>
                </c:pt>
                <c:pt idx="4">
                  <c:v>7.5607535928061131E-2</c:v>
                </c:pt>
                <c:pt idx="5">
                  <c:v>5.9084765398725633E-2</c:v>
                </c:pt>
                <c:pt idx="6">
                  <c:v>1.4026425399277311E-2</c:v>
                </c:pt>
                <c:pt idx="7">
                  <c:v>0.26651587454831327</c:v>
                </c:pt>
                <c:pt idx="8">
                  <c:v>4.178964499489699E-3</c:v>
                </c:pt>
                <c:pt idx="9">
                  <c:v>1.2605853308691697E-2</c:v>
                </c:pt>
              </c:numCache>
            </c:numRef>
          </c:val>
        </c:ser>
        <c:dLbls>
          <c:showLegendKey val="0"/>
          <c:showVal val="0"/>
          <c:showCatName val="0"/>
          <c:showSerName val="0"/>
          <c:showPercent val="0"/>
          <c:showBubbleSize val="0"/>
        </c:dLbls>
        <c:gapWidth val="55"/>
        <c:gapDepth val="55"/>
        <c:shape val="box"/>
        <c:axId val="208356864"/>
        <c:axId val="208358784"/>
        <c:axId val="0"/>
      </c:bar3DChart>
      <c:catAx>
        <c:axId val="208356864"/>
        <c:scaling>
          <c:orientation val="maxMin"/>
        </c:scaling>
        <c:delete val="0"/>
        <c:axPos val="l"/>
        <c:majorTickMark val="none"/>
        <c:minorTickMark val="none"/>
        <c:tickLblPos val="nextTo"/>
        <c:txPr>
          <a:bodyPr/>
          <a:lstStyle/>
          <a:p>
            <a:pPr>
              <a:defRPr b="1"/>
            </a:pPr>
            <a:endParaRPr lang="el-GR"/>
          </a:p>
        </c:txPr>
        <c:crossAx val="208358784"/>
        <c:crosses val="autoZero"/>
        <c:auto val="1"/>
        <c:lblAlgn val="ctr"/>
        <c:lblOffset val="100"/>
        <c:noMultiLvlLbl val="0"/>
      </c:catAx>
      <c:valAx>
        <c:axId val="208358784"/>
        <c:scaling>
          <c:orientation val="minMax"/>
        </c:scaling>
        <c:delete val="1"/>
        <c:axPos val="t"/>
        <c:numFmt formatCode="0%" sourceLinked="1"/>
        <c:majorTickMark val="none"/>
        <c:minorTickMark val="none"/>
        <c:tickLblPos val="none"/>
        <c:crossAx val="208356864"/>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'ΕΞΤΡΑ ΑΝΑΛΥΣΕΙΣ'!$C$74</c:f>
              <c:strCache>
                <c:ptCount val="1"/>
                <c:pt idx="0">
                  <c:v>Σεπτέμβριος 2020</c:v>
                </c:pt>
              </c:strCache>
            </c:strRef>
          </c:tx>
          <c:spPr>
            <a:solidFill>
              <a:srgbClr val="002060"/>
            </a:solidFill>
          </c:spPr>
          <c:invertIfNegative val="0"/>
          <c:dLbls>
            <c:dLbl>
              <c:idx val="0"/>
              <c:layout>
                <c:manualLayout>
                  <c:x val="0"/>
                  <c:y val="1.5980107470192541E-2"/>
                </c:manualLayout>
              </c:layout>
              <c:showLegendKey val="0"/>
              <c:showVal val="1"/>
              <c:showCatName val="0"/>
              <c:showSerName val="0"/>
              <c:showPercent val="0"/>
              <c:showBubbleSize val="0"/>
            </c:dLbl>
            <c:dLbl>
              <c:idx val="1"/>
              <c:layout>
                <c:manualLayout>
                  <c:x val="3.1606305881099837E-3"/>
                  <c:y val="1.2783884655135845E-2"/>
                </c:manualLayout>
              </c:layout>
              <c:showLegendKey val="0"/>
              <c:showVal val="1"/>
              <c:showCatName val="0"/>
              <c:showSerName val="0"/>
              <c:showPercent val="0"/>
              <c:showBubbleSize val="0"/>
            </c:dLbl>
            <c:dLbl>
              <c:idx val="2"/>
              <c:layout>
                <c:manualLayout>
                  <c:x val="1.5803152940549907E-3"/>
                  <c:y val="1.2783884655135816E-2"/>
                </c:manualLayout>
              </c:layout>
              <c:showLegendKey val="0"/>
              <c:showVal val="1"/>
              <c:showCatName val="0"/>
              <c:showSerName val="0"/>
              <c:showPercent val="0"/>
              <c:showBubbleSize val="0"/>
            </c:dLbl>
            <c:dLbl>
              <c:idx val="4"/>
              <c:layout>
                <c:manualLayout>
                  <c:x val="0"/>
                  <c:y val="1.2784136306408581E-2"/>
                </c:manualLayout>
              </c:layout>
              <c:showLegendKey val="0"/>
              <c:showVal val="1"/>
              <c:showCatName val="0"/>
              <c:showSerName val="0"/>
              <c:showPercent val="0"/>
              <c:showBubbleSize val="0"/>
            </c:dLbl>
            <c:dLbl>
              <c:idx val="7"/>
              <c:layout>
                <c:manualLayout>
                  <c:x val="3.1606305881099837E-3"/>
                  <c:y val="2.5567769310271674E-2"/>
                </c:manualLayout>
              </c:layout>
              <c:showLegendKey val="0"/>
              <c:showVal val="1"/>
              <c:showCatName val="0"/>
              <c:showSerName val="0"/>
              <c:showPercent val="0"/>
              <c:showBubbleSize val="0"/>
            </c:dLbl>
            <c:txPr>
              <a:bodyPr/>
              <a:lstStyle/>
              <a:p>
                <a:pPr>
                  <a:defRPr sz="900" b="1">
                    <a:solidFill>
                      <a:srgbClr val="002060"/>
                    </a:solidFill>
                  </a:defRPr>
                </a:pPr>
                <a:endParaRPr lang="el-GR"/>
              </a:p>
            </c:txPr>
            <c:showLegendKey val="0"/>
            <c:showVal val="1"/>
            <c:showCatName val="0"/>
            <c:showSerName val="0"/>
            <c:showPercent val="0"/>
            <c:showBubbleSize val="0"/>
            <c:showLeaderLines val="0"/>
          </c:dLbls>
          <c:cat>
            <c:strRef>
              <c:f>'ΕΞΤΡΑ ΑΝΑΛΥΣΕΙΣ'!$B$75:$B$84</c:f>
              <c:strCache>
                <c:ptCount val="10"/>
                <c:pt idx="0">
                  <c:v>Έχω ακυρώσει/αναβάλει σημαντικά γεγονότα (ταξίδια/κοινωνικές εκδηλώσεις κτλ)</c:v>
                </c:pt>
                <c:pt idx="1">
                  <c:v>Έχει μειωθεί το εισόδημα του νοικοκυριού</c:v>
                </c:pt>
                <c:pt idx="2">
                  <c:v>Έχει μειωθεί η εργασία μου/ Έχει αλλάξει ο τρόπος εργασίας μου</c:v>
                </c:pt>
                <c:pt idx="3">
                  <c:v>Έχει αλλάξει ο τρόπος εργασίας μου (τηλεργασία, μέσω διαδικτύου κλπ)</c:v>
                </c:pt>
                <c:pt idx="4">
                  <c:v>Έχει ανασταλεί η εργασία μου/ Έχω απολυθεί</c:v>
                </c:pt>
                <c:pt idx="5">
                  <c:v>Υπάρχει κρούσμα/κρούσματα στον κοινωνικό μου κύκλο</c:v>
                </c:pt>
                <c:pt idx="6">
                  <c:v>Υπάρχει κρούσμα/κρούσματα στον οικογενειακό μου κύκλο</c:v>
                </c:pt>
                <c:pt idx="7">
                  <c:v>Τίποτα από τα παραπάνω/Κανένα</c:v>
                </c:pt>
                <c:pt idx="8">
                  <c:v>Δεν έχω γνώμη/Δεν απαντώ (αυθόρμητα)</c:v>
                </c:pt>
                <c:pt idx="9">
                  <c:v>Άλλο</c:v>
                </c:pt>
              </c:strCache>
            </c:strRef>
          </c:cat>
          <c:val>
            <c:numRef>
              <c:f>'ΕΞΤΡΑ ΑΝΑΛΥΣΕΙΣ'!$C$75:$C$84</c:f>
              <c:numCache>
                <c:formatCode>0%</c:formatCode>
                <c:ptCount val="10"/>
                <c:pt idx="0">
                  <c:v>0.4</c:v>
                </c:pt>
                <c:pt idx="1">
                  <c:v>0.29000000000000009</c:v>
                </c:pt>
                <c:pt idx="2">
                  <c:v>0.18000000000000005</c:v>
                </c:pt>
                <c:pt idx="3">
                  <c:v>0.15000000000000005</c:v>
                </c:pt>
                <c:pt idx="4">
                  <c:v>8.0000000000000029E-2</c:v>
                </c:pt>
                <c:pt idx="5">
                  <c:v>6.0000000000000019E-2</c:v>
                </c:pt>
                <c:pt idx="6">
                  <c:v>1.0000000000000004E-2</c:v>
                </c:pt>
                <c:pt idx="7">
                  <c:v>0.27</c:v>
                </c:pt>
                <c:pt idx="8">
                  <c:v>0</c:v>
                </c:pt>
                <c:pt idx="9">
                  <c:v>1.0000000000000004E-2</c:v>
                </c:pt>
              </c:numCache>
            </c:numRef>
          </c:val>
        </c:ser>
        <c:ser>
          <c:idx val="1"/>
          <c:order val="1"/>
          <c:tx>
            <c:strRef>
              <c:f>'ΕΞΤΡΑ ΑΝΑΛΥΣΕΙΣ'!$D$74</c:f>
              <c:strCache>
                <c:ptCount val="1"/>
                <c:pt idx="0">
                  <c:v>Ιούλιος 2020</c:v>
                </c:pt>
              </c:strCache>
            </c:strRef>
          </c:tx>
          <c:spPr>
            <a:solidFill>
              <a:srgbClr val="0070C0"/>
            </a:solidFill>
          </c:spPr>
          <c:invertIfNegative val="0"/>
          <c:dLbls>
            <c:dLbl>
              <c:idx val="2"/>
              <c:layout>
                <c:manualLayout>
                  <c:x val="9.4818917643299475E-3"/>
                  <c:y val="9.5879134913518706E-3"/>
                </c:manualLayout>
              </c:layout>
              <c:showLegendKey val="0"/>
              <c:showVal val="1"/>
              <c:showCatName val="0"/>
              <c:showSerName val="0"/>
              <c:showPercent val="0"/>
              <c:showBubbleSize val="0"/>
            </c:dLbl>
            <c:dLbl>
              <c:idx val="4"/>
              <c:layout>
                <c:manualLayout>
                  <c:x val="-1.5803152940550491E-3"/>
                  <c:y val="6.3919423275679774E-3"/>
                </c:manualLayout>
              </c:layout>
              <c:showLegendKey val="0"/>
              <c:showVal val="1"/>
              <c:showCatName val="0"/>
              <c:showSerName val="0"/>
              <c:showPercent val="0"/>
              <c:showBubbleSize val="0"/>
            </c:dLbl>
            <c:dLbl>
              <c:idx val="5"/>
              <c:layout>
                <c:manualLayout>
                  <c:x val="6.3212611762199647E-3"/>
                  <c:y val="-9.5879134913518706E-3"/>
                </c:manualLayout>
              </c:layout>
              <c:showLegendKey val="0"/>
              <c:showVal val="1"/>
              <c:showCatName val="0"/>
              <c:showSerName val="0"/>
              <c:showPercent val="0"/>
              <c:showBubbleSize val="0"/>
            </c:dLbl>
            <c:txPr>
              <a:bodyPr/>
              <a:lstStyle/>
              <a:p>
                <a:pPr>
                  <a:defRPr sz="900" b="1">
                    <a:solidFill>
                      <a:srgbClr val="0070C0"/>
                    </a:solidFill>
                  </a:defRPr>
                </a:pPr>
                <a:endParaRPr lang="el-GR"/>
              </a:p>
            </c:txPr>
            <c:showLegendKey val="0"/>
            <c:showVal val="1"/>
            <c:showCatName val="0"/>
            <c:showSerName val="0"/>
            <c:showPercent val="0"/>
            <c:showBubbleSize val="0"/>
            <c:showLeaderLines val="0"/>
          </c:dLbls>
          <c:cat>
            <c:strRef>
              <c:f>'ΕΞΤΡΑ ΑΝΑΛΥΣΕΙΣ'!$B$75:$B$84</c:f>
              <c:strCache>
                <c:ptCount val="10"/>
                <c:pt idx="0">
                  <c:v>Έχω ακυρώσει/αναβάλει σημαντικά γεγονότα (ταξίδια/κοινωνικές εκδηλώσεις κτλ)</c:v>
                </c:pt>
                <c:pt idx="1">
                  <c:v>Έχει μειωθεί το εισόδημα του νοικοκυριού</c:v>
                </c:pt>
                <c:pt idx="2">
                  <c:v>Έχει μειωθεί η εργασία μου/ Έχει αλλάξει ο τρόπος εργασίας μου</c:v>
                </c:pt>
                <c:pt idx="3">
                  <c:v>Έχει αλλάξει ο τρόπος εργασίας μου (τηλεργασία, μέσω διαδικτύου κλπ)</c:v>
                </c:pt>
                <c:pt idx="4">
                  <c:v>Έχει ανασταλεί η εργασία μου/ Έχω απολυθεί</c:v>
                </c:pt>
                <c:pt idx="5">
                  <c:v>Υπάρχει κρούσμα/κρούσματα στον κοινωνικό μου κύκλο</c:v>
                </c:pt>
                <c:pt idx="6">
                  <c:v>Υπάρχει κρούσμα/κρούσματα στον οικογενειακό μου κύκλο</c:v>
                </c:pt>
                <c:pt idx="7">
                  <c:v>Τίποτα από τα παραπάνω/Κανένα</c:v>
                </c:pt>
                <c:pt idx="8">
                  <c:v>Δεν έχω γνώμη/Δεν απαντώ (αυθόρμητα)</c:v>
                </c:pt>
                <c:pt idx="9">
                  <c:v>Άλλο</c:v>
                </c:pt>
              </c:strCache>
            </c:strRef>
          </c:cat>
          <c:val>
            <c:numRef>
              <c:f>'ΕΞΤΡΑ ΑΝΑΛΥΣΕΙΣ'!$D$75:$D$84</c:f>
              <c:numCache>
                <c:formatCode>0%</c:formatCode>
                <c:ptCount val="10"/>
                <c:pt idx="0">
                  <c:v>0.38000000000000012</c:v>
                </c:pt>
                <c:pt idx="1">
                  <c:v>0.26</c:v>
                </c:pt>
                <c:pt idx="2">
                  <c:v>0.19</c:v>
                </c:pt>
                <c:pt idx="4">
                  <c:v>0.1</c:v>
                </c:pt>
                <c:pt idx="5">
                  <c:v>3.0000000000000002E-2</c:v>
                </c:pt>
                <c:pt idx="6">
                  <c:v>1.0000000000000004E-2</c:v>
                </c:pt>
                <c:pt idx="7">
                  <c:v>0.37000000000000011</c:v>
                </c:pt>
                <c:pt idx="8">
                  <c:v>0</c:v>
                </c:pt>
              </c:numCache>
            </c:numRef>
          </c:val>
        </c:ser>
        <c:ser>
          <c:idx val="2"/>
          <c:order val="2"/>
          <c:tx>
            <c:strRef>
              <c:f>'ΕΞΤΡΑ ΑΝΑΛΥΣΕΙΣ'!$E$74</c:f>
              <c:strCache>
                <c:ptCount val="1"/>
                <c:pt idx="0">
                  <c:v>Ιούνιος 2020</c:v>
                </c:pt>
              </c:strCache>
            </c:strRef>
          </c:tx>
          <c:spPr>
            <a:solidFill>
              <a:srgbClr val="00B0F0"/>
            </a:solidFill>
          </c:spPr>
          <c:invertIfNegative val="0"/>
          <c:dLbls>
            <c:dLbl>
              <c:idx val="2"/>
              <c:layout>
                <c:manualLayout>
                  <c:x val="3.1606305881099837E-3"/>
                  <c:y val="9.5879134913518481E-3"/>
                </c:manualLayout>
              </c:layout>
              <c:showLegendKey val="0"/>
              <c:showVal val="1"/>
              <c:showCatName val="0"/>
              <c:showSerName val="0"/>
              <c:showPercent val="0"/>
              <c:showBubbleSize val="0"/>
            </c:dLbl>
            <c:dLbl>
              <c:idx val="4"/>
              <c:layout>
                <c:manualLayout>
                  <c:x val="0"/>
                  <c:y val="9.5884167938974172E-3"/>
                </c:manualLayout>
              </c:layout>
              <c:showLegendKey val="0"/>
              <c:showVal val="1"/>
              <c:showCatName val="0"/>
              <c:showSerName val="0"/>
              <c:showPercent val="0"/>
              <c:showBubbleSize val="0"/>
            </c:dLbl>
            <c:dLbl>
              <c:idx val="7"/>
              <c:layout>
                <c:manualLayout>
                  <c:x val="4.7409458821649738E-3"/>
                  <c:y val="-1.2783884655135845E-2"/>
                </c:manualLayout>
              </c:layout>
              <c:showLegendKey val="0"/>
              <c:showVal val="1"/>
              <c:showCatName val="0"/>
              <c:showSerName val="0"/>
              <c:showPercent val="0"/>
              <c:showBubbleSize val="0"/>
            </c:dLbl>
            <c:txPr>
              <a:bodyPr/>
              <a:lstStyle/>
              <a:p>
                <a:pPr>
                  <a:defRPr sz="900" b="1">
                    <a:solidFill>
                      <a:srgbClr val="00B0F0"/>
                    </a:solidFill>
                  </a:defRPr>
                </a:pPr>
                <a:endParaRPr lang="el-GR"/>
              </a:p>
            </c:txPr>
            <c:showLegendKey val="0"/>
            <c:showVal val="1"/>
            <c:showCatName val="0"/>
            <c:showSerName val="0"/>
            <c:showPercent val="0"/>
            <c:showBubbleSize val="0"/>
            <c:showLeaderLines val="0"/>
          </c:dLbls>
          <c:cat>
            <c:strRef>
              <c:f>'ΕΞΤΡΑ ΑΝΑΛΥΣΕΙΣ'!$B$75:$B$84</c:f>
              <c:strCache>
                <c:ptCount val="10"/>
                <c:pt idx="0">
                  <c:v>Έχω ακυρώσει/αναβάλει σημαντικά γεγονότα (ταξίδια/κοινωνικές εκδηλώσεις κτλ)</c:v>
                </c:pt>
                <c:pt idx="1">
                  <c:v>Έχει μειωθεί το εισόδημα του νοικοκυριού</c:v>
                </c:pt>
                <c:pt idx="2">
                  <c:v>Έχει μειωθεί η εργασία μου/ Έχει αλλάξει ο τρόπος εργασίας μου</c:v>
                </c:pt>
                <c:pt idx="3">
                  <c:v>Έχει αλλάξει ο τρόπος εργασίας μου (τηλεργασία, μέσω διαδικτύου κλπ)</c:v>
                </c:pt>
                <c:pt idx="4">
                  <c:v>Έχει ανασταλεί η εργασία μου/ Έχω απολυθεί</c:v>
                </c:pt>
                <c:pt idx="5">
                  <c:v>Υπάρχει κρούσμα/κρούσματα στον κοινωνικό μου κύκλο</c:v>
                </c:pt>
                <c:pt idx="6">
                  <c:v>Υπάρχει κρούσμα/κρούσματα στον οικογενειακό μου κύκλο</c:v>
                </c:pt>
                <c:pt idx="7">
                  <c:v>Τίποτα από τα παραπάνω/Κανένα</c:v>
                </c:pt>
                <c:pt idx="8">
                  <c:v>Δεν έχω γνώμη/Δεν απαντώ (αυθόρμητα)</c:v>
                </c:pt>
                <c:pt idx="9">
                  <c:v>Άλλο</c:v>
                </c:pt>
              </c:strCache>
            </c:strRef>
          </c:cat>
          <c:val>
            <c:numRef>
              <c:f>'ΕΞΤΡΑ ΑΝΑΛΥΣΕΙΣ'!$E$75:$E$84</c:f>
              <c:numCache>
                <c:formatCode>0%</c:formatCode>
                <c:ptCount val="10"/>
                <c:pt idx="0">
                  <c:v>0.35000000000000009</c:v>
                </c:pt>
                <c:pt idx="1">
                  <c:v>0.3000000000000001</c:v>
                </c:pt>
                <c:pt idx="2">
                  <c:v>0.25</c:v>
                </c:pt>
                <c:pt idx="4">
                  <c:v>0.15000000000000005</c:v>
                </c:pt>
                <c:pt idx="5">
                  <c:v>3.0000000000000002E-2</c:v>
                </c:pt>
                <c:pt idx="6">
                  <c:v>1.0000000000000004E-2</c:v>
                </c:pt>
                <c:pt idx="7">
                  <c:v>0.34</c:v>
                </c:pt>
                <c:pt idx="8">
                  <c:v>0</c:v>
                </c:pt>
              </c:numCache>
            </c:numRef>
          </c:val>
        </c:ser>
        <c:ser>
          <c:idx val="3"/>
          <c:order val="3"/>
          <c:tx>
            <c:strRef>
              <c:f>'ΕΞΤΡΑ ΑΝΑΛΥΣΕΙΣ'!$F$74</c:f>
              <c:strCache>
                <c:ptCount val="1"/>
                <c:pt idx="0">
                  <c:v>Μάρτιος 2020</c:v>
                </c:pt>
              </c:strCache>
            </c:strRef>
          </c:tx>
          <c:spPr>
            <a:solidFill>
              <a:schemeClr val="accent1"/>
            </a:solidFill>
          </c:spPr>
          <c:invertIfNegative val="0"/>
          <c:dLbls>
            <c:dLbl>
              <c:idx val="7"/>
              <c:layout>
                <c:manualLayout>
                  <c:x val="1.5803152940549907E-3"/>
                  <c:y val="-1.2783884655135845E-2"/>
                </c:manualLayout>
              </c:layout>
              <c:showLegendKey val="0"/>
              <c:showVal val="1"/>
              <c:showCatName val="0"/>
              <c:showSerName val="0"/>
              <c:showPercent val="0"/>
              <c:showBubbleSize val="0"/>
            </c:dLbl>
            <c:txPr>
              <a:bodyPr/>
              <a:lstStyle/>
              <a:p>
                <a:pPr>
                  <a:defRPr sz="900" b="1">
                    <a:solidFill>
                      <a:schemeClr val="accent1"/>
                    </a:solidFill>
                  </a:defRPr>
                </a:pPr>
                <a:endParaRPr lang="el-GR"/>
              </a:p>
            </c:txPr>
            <c:showLegendKey val="0"/>
            <c:showVal val="1"/>
            <c:showCatName val="0"/>
            <c:showSerName val="0"/>
            <c:showPercent val="0"/>
            <c:showBubbleSize val="0"/>
            <c:showLeaderLines val="0"/>
          </c:dLbls>
          <c:cat>
            <c:strRef>
              <c:f>'ΕΞΤΡΑ ΑΝΑΛΥΣΕΙΣ'!$B$75:$B$84</c:f>
              <c:strCache>
                <c:ptCount val="10"/>
                <c:pt idx="0">
                  <c:v>Έχω ακυρώσει/αναβάλει σημαντικά γεγονότα (ταξίδια/κοινωνικές εκδηλώσεις κτλ)</c:v>
                </c:pt>
                <c:pt idx="1">
                  <c:v>Έχει μειωθεί το εισόδημα του νοικοκυριού</c:v>
                </c:pt>
                <c:pt idx="2">
                  <c:v>Έχει μειωθεί η εργασία μου/ Έχει αλλάξει ο τρόπος εργασίας μου</c:v>
                </c:pt>
                <c:pt idx="3">
                  <c:v>Έχει αλλάξει ο τρόπος εργασίας μου (τηλεργασία, μέσω διαδικτύου κλπ)</c:v>
                </c:pt>
                <c:pt idx="4">
                  <c:v>Έχει ανασταλεί η εργασία μου/ Έχω απολυθεί</c:v>
                </c:pt>
                <c:pt idx="5">
                  <c:v>Υπάρχει κρούσμα/κρούσματα στον κοινωνικό μου κύκλο</c:v>
                </c:pt>
                <c:pt idx="6">
                  <c:v>Υπάρχει κρούσμα/κρούσματα στον οικογενειακό μου κύκλο</c:v>
                </c:pt>
                <c:pt idx="7">
                  <c:v>Τίποτα από τα παραπάνω/Κανένα</c:v>
                </c:pt>
                <c:pt idx="8">
                  <c:v>Δεν έχω γνώμη/Δεν απαντώ (αυθόρμητα)</c:v>
                </c:pt>
                <c:pt idx="9">
                  <c:v>Άλλο</c:v>
                </c:pt>
              </c:strCache>
            </c:strRef>
          </c:cat>
          <c:val>
            <c:numRef>
              <c:f>'ΕΞΤΡΑ ΑΝΑΛΥΣΕΙΣ'!$F$75:$F$84</c:f>
              <c:numCache>
                <c:formatCode>0%</c:formatCode>
                <c:ptCount val="10"/>
                <c:pt idx="0">
                  <c:v>0.4200000000000001</c:v>
                </c:pt>
                <c:pt idx="1">
                  <c:v>0.4300000000000001</c:v>
                </c:pt>
                <c:pt idx="2">
                  <c:v>0.27</c:v>
                </c:pt>
                <c:pt idx="4">
                  <c:v>0.27</c:v>
                </c:pt>
                <c:pt idx="5">
                  <c:v>2.0000000000000007E-2</c:v>
                </c:pt>
                <c:pt idx="6">
                  <c:v>1.0000000000000004E-2</c:v>
                </c:pt>
                <c:pt idx="7">
                  <c:v>0.23</c:v>
                </c:pt>
                <c:pt idx="8">
                  <c:v>0</c:v>
                </c:pt>
              </c:numCache>
            </c:numRef>
          </c:val>
        </c:ser>
        <c:dLbls>
          <c:showLegendKey val="0"/>
          <c:showVal val="0"/>
          <c:showCatName val="0"/>
          <c:showSerName val="0"/>
          <c:showPercent val="0"/>
          <c:showBubbleSize val="0"/>
        </c:dLbls>
        <c:gapWidth val="150"/>
        <c:shape val="box"/>
        <c:axId val="213559168"/>
        <c:axId val="213560704"/>
        <c:axId val="0"/>
      </c:bar3DChart>
      <c:catAx>
        <c:axId val="213559168"/>
        <c:scaling>
          <c:orientation val="maxMin"/>
        </c:scaling>
        <c:delete val="0"/>
        <c:axPos val="l"/>
        <c:majorTickMark val="out"/>
        <c:minorTickMark val="none"/>
        <c:tickLblPos val="nextTo"/>
        <c:txPr>
          <a:bodyPr/>
          <a:lstStyle/>
          <a:p>
            <a:pPr>
              <a:defRPr b="1"/>
            </a:pPr>
            <a:endParaRPr lang="el-GR"/>
          </a:p>
        </c:txPr>
        <c:crossAx val="213560704"/>
        <c:crosses val="autoZero"/>
        <c:auto val="1"/>
        <c:lblAlgn val="ctr"/>
        <c:lblOffset val="100"/>
        <c:noMultiLvlLbl val="0"/>
      </c:catAx>
      <c:valAx>
        <c:axId val="213560704"/>
        <c:scaling>
          <c:orientation val="minMax"/>
        </c:scaling>
        <c:delete val="1"/>
        <c:axPos val="t"/>
        <c:numFmt formatCode="0%" sourceLinked="1"/>
        <c:majorTickMark val="out"/>
        <c:minorTickMark val="none"/>
        <c:tickLblPos val="none"/>
        <c:crossAx val="21355916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2111944154965793"/>
          <c:y val="0.17475136029853561"/>
          <c:w val="0.46227919325676381"/>
          <c:h val="0.77861356150771854"/>
        </c:manualLayout>
      </c:layout>
      <c:pieChart>
        <c:varyColors val="1"/>
        <c:ser>
          <c:idx val="0"/>
          <c:order val="0"/>
          <c:dPt>
            <c:idx val="0"/>
            <c:bubble3D val="0"/>
            <c:spPr>
              <a:solidFill>
                <a:srgbClr val="0070C0"/>
              </a:solidFill>
            </c:spPr>
          </c:dPt>
          <c:dPt>
            <c:idx val="1"/>
            <c:bubble3D val="0"/>
            <c:spPr>
              <a:solidFill>
                <a:srgbClr val="C00000"/>
              </a:solidFill>
            </c:spPr>
          </c:dPt>
          <c:dPt>
            <c:idx val="2"/>
            <c:bubble3D val="0"/>
            <c:spPr>
              <a:solidFill>
                <a:srgbClr val="FFC000"/>
              </a:solidFill>
            </c:spPr>
          </c:dPt>
          <c:dLbls>
            <c:dLbl>
              <c:idx val="2"/>
              <c:spPr/>
              <c:txPr>
                <a:bodyPr/>
                <a:lstStyle/>
                <a:p>
                  <a:pPr>
                    <a:defRPr sz="1100" b="1">
                      <a:solidFill>
                        <a:schemeClr val="tx1"/>
                      </a:solidFill>
                    </a:defRPr>
                  </a:pPr>
                  <a:endParaRPr lang="el-GR"/>
                </a:p>
              </c:txPr>
              <c:showLegendKey val="0"/>
              <c:showVal val="0"/>
              <c:showCatName val="1"/>
              <c:showSerName val="0"/>
              <c:showPercent val="1"/>
              <c:showBubbleSize val="0"/>
            </c:dLbl>
            <c:dLbl>
              <c:idx val="5"/>
              <c:tx>
                <c:rich>
                  <a:bodyPr/>
                  <a:lstStyle/>
                  <a:p>
                    <a:r>
                      <a:rPr lang="el-GR" sz="1100">
                        <a:solidFill>
                          <a:schemeClr val="bg1"/>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chemeClr val="bg1"/>
                    </a:solidFill>
                  </a:defRPr>
                </a:pPr>
                <a:endParaRPr lang="el-GR"/>
              </a:p>
            </c:txPr>
            <c:showLegendKey val="0"/>
            <c:showVal val="0"/>
            <c:showCatName val="1"/>
            <c:showSerName val="0"/>
            <c:showPercent val="1"/>
            <c:showBubbleSize val="0"/>
            <c:showLeaderLines val="1"/>
          </c:dLbls>
          <c:cat>
            <c:strRef>
              <c:f>'EXTRA ΚΑΤΑΝΑΛΩΤΩΝ '!$B$260:$B$262</c:f>
              <c:strCache>
                <c:ptCount val="3"/>
                <c:pt idx="0">
                  <c:v>Επαρκή και Αποτελεσματικά</c:v>
                </c:pt>
                <c:pt idx="1">
                  <c:v>Ανεπαρκή και Αναποτελεσματικά</c:v>
                </c:pt>
                <c:pt idx="2">
                  <c:v>Δεν έχω γνώμη/Δεν απαντώ (αυθόρμητα)</c:v>
                </c:pt>
              </c:strCache>
            </c:strRef>
          </c:cat>
          <c:val>
            <c:numRef>
              <c:f>'EXTRA ΚΑΤΑΝΑΛΩΤΩΝ '!$D$260:$D$262</c:f>
              <c:numCache>
                <c:formatCode>0%</c:formatCode>
                <c:ptCount val="3"/>
                <c:pt idx="0">
                  <c:v>0.31444294265302181</c:v>
                </c:pt>
                <c:pt idx="1">
                  <c:v>0.54992690260116428</c:v>
                </c:pt>
                <c:pt idx="2">
                  <c:v>0.13563015474581414</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'ΕΞΤΡΑ ΑΝΑΛΥΣΕΙΣ'!$B$93</c:f>
              <c:strCache>
                <c:ptCount val="1"/>
                <c:pt idx="0">
                  <c:v>Επαρκή και Αποτελεσματικά</c:v>
                </c:pt>
              </c:strCache>
            </c:strRef>
          </c:tx>
          <c:spPr>
            <a:ln>
              <a:solidFill>
                <a:srgbClr val="0070C0"/>
              </a:solidFill>
            </a:ln>
          </c:spPr>
          <c:marker>
            <c:symbol val="none"/>
          </c:marker>
          <c:dLbls>
            <c:dLbl>
              <c:idx val="0"/>
              <c:layout>
                <c:manualLayout>
                  <c:x val="-2.9394882050142578E-2"/>
                  <c:y val="5.9844937212555821E-2"/>
                </c:manualLayout>
              </c:layout>
              <c:showLegendKey val="0"/>
              <c:showVal val="1"/>
              <c:showCatName val="0"/>
              <c:showSerName val="0"/>
              <c:showPercent val="0"/>
              <c:showBubbleSize val="0"/>
            </c:dLbl>
            <c:dLbl>
              <c:idx val="1"/>
              <c:layout>
                <c:manualLayout>
                  <c:x val="-1.796353903064269E-2"/>
                  <c:y val="-4.6546062276432293E-2"/>
                </c:manualLayout>
              </c:layout>
              <c:showLegendKey val="0"/>
              <c:showVal val="1"/>
              <c:showCatName val="0"/>
              <c:showSerName val="0"/>
              <c:showPercent val="0"/>
              <c:showBubbleSize val="0"/>
            </c:dLbl>
            <c:dLbl>
              <c:idx val="2"/>
              <c:layout>
                <c:manualLayout>
                  <c:x val="-1.4697441025071287E-2"/>
                  <c:y val="-4.3221343542401411E-2"/>
                </c:manualLayout>
              </c:layout>
              <c:showLegendKey val="0"/>
              <c:showVal val="1"/>
              <c:showCatName val="0"/>
              <c:showSerName val="0"/>
              <c:showPercent val="0"/>
              <c:showBubbleSize val="0"/>
            </c:dLbl>
            <c:txPr>
              <a:bodyPr/>
              <a:lstStyle/>
              <a:p>
                <a:pPr>
                  <a:defRPr sz="1200" b="1">
                    <a:solidFill>
                      <a:srgbClr val="0070C0"/>
                    </a:solidFill>
                  </a:defRPr>
                </a:pPr>
                <a:endParaRPr lang="el-GR"/>
              </a:p>
            </c:txPr>
            <c:showLegendKey val="0"/>
            <c:showVal val="1"/>
            <c:showCatName val="0"/>
            <c:showSerName val="0"/>
            <c:showPercent val="0"/>
            <c:showBubbleSize val="0"/>
            <c:showLeaderLines val="0"/>
          </c:dLbls>
          <c:cat>
            <c:strRef>
              <c:f>'ΕΞΤΡΑ ΑΝΑΛΥΣΕΙΣ'!$C$92:$F$92</c:f>
              <c:strCache>
                <c:ptCount val="4"/>
                <c:pt idx="0">
                  <c:v>Μάρτιος 2020</c:v>
                </c:pt>
                <c:pt idx="1">
                  <c:v>Ιούνιος 2020</c:v>
                </c:pt>
                <c:pt idx="2">
                  <c:v>Ιούλιος 2020</c:v>
                </c:pt>
                <c:pt idx="3">
                  <c:v>Σεπτέμβριος 2020</c:v>
                </c:pt>
              </c:strCache>
            </c:strRef>
          </c:cat>
          <c:val>
            <c:numRef>
              <c:f>'ΕΞΤΡΑ ΑΝΑΛΥΣΕΙΣ'!$C$93:$F$93</c:f>
              <c:numCache>
                <c:formatCode>0%</c:formatCode>
                <c:ptCount val="4"/>
                <c:pt idx="0">
                  <c:v>0.56999999999999995</c:v>
                </c:pt>
                <c:pt idx="1">
                  <c:v>0.47000000000000003</c:v>
                </c:pt>
                <c:pt idx="2">
                  <c:v>0.46</c:v>
                </c:pt>
                <c:pt idx="3">
                  <c:v>0.31000000000000005</c:v>
                </c:pt>
              </c:numCache>
            </c:numRef>
          </c:val>
          <c:smooth val="0"/>
        </c:ser>
        <c:ser>
          <c:idx val="1"/>
          <c:order val="1"/>
          <c:tx>
            <c:strRef>
              <c:f>'ΕΞΤΡΑ ΑΝΑΛΥΣΕΙΣ'!$B$94</c:f>
              <c:strCache>
                <c:ptCount val="1"/>
                <c:pt idx="0">
                  <c:v>Ανεπαρκή και Αναποτελεσματικά</c:v>
                </c:pt>
              </c:strCache>
            </c:strRef>
          </c:tx>
          <c:spPr>
            <a:ln>
              <a:solidFill>
                <a:srgbClr val="C00000"/>
              </a:solidFill>
            </a:ln>
          </c:spPr>
          <c:marker>
            <c:symbol val="none"/>
          </c:marker>
          <c:dLbls>
            <c:dLbl>
              <c:idx val="0"/>
              <c:layout>
                <c:manualLayout>
                  <c:x val="-2.9394882050142578E-2"/>
                  <c:y val="-3.3247187340308848E-2"/>
                </c:manualLayout>
              </c:layout>
              <c:showLegendKey val="0"/>
              <c:showVal val="1"/>
              <c:showCatName val="0"/>
              <c:showSerName val="0"/>
              <c:showPercent val="0"/>
              <c:showBubbleSize val="0"/>
            </c:dLbl>
            <c:dLbl>
              <c:idx val="1"/>
              <c:layout>
                <c:manualLayout>
                  <c:x val="-3.5927078061285381E-2"/>
                  <c:y val="-4.6546062276432293E-2"/>
                </c:manualLayout>
              </c:layout>
              <c:showLegendKey val="0"/>
              <c:showVal val="1"/>
              <c:showCatName val="0"/>
              <c:showSerName val="0"/>
              <c:showPercent val="0"/>
              <c:showBubbleSize val="0"/>
            </c:dLbl>
            <c:dLbl>
              <c:idx val="2"/>
              <c:layout>
                <c:manualLayout>
                  <c:x val="-2.2862686038999786E-2"/>
                  <c:y val="3.6571906074339668E-2"/>
                </c:manualLayout>
              </c:layout>
              <c:showLegendKey val="0"/>
              <c:showVal val="1"/>
              <c:showCatName val="0"/>
              <c:showSerName val="0"/>
              <c:showPercent val="0"/>
              <c:showBubbleSize val="0"/>
            </c:dLbl>
            <c:txPr>
              <a:bodyPr/>
              <a:lstStyle/>
              <a:p>
                <a:pPr>
                  <a:defRPr sz="1200" b="1">
                    <a:solidFill>
                      <a:srgbClr val="C00000"/>
                    </a:solidFill>
                  </a:defRPr>
                </a:pPr>
                <a:endParaRPr lang="el-GR"/>
              </a:p>
            </c:txPr>
            <c:showLegendKey val="0"/>
            <c:showVal val="1"/>
            <c:showCatName val="0"/>
            <c:showSerName val="0"/>
            <c:showPercent val="0"/>
            <c:showBubbleSize val="0"/>
            <c:showLeaderLines val="0"/>
          </c:dLbls>
          <c:cat>
            <c:strRef>
              <c:f>'ΕΞΤΡΑ ΑΝΑΛΥΣΕΙΣ'!$C$92:$F$92</c:f>
              <c:strCache>
                <c:ptCount val="4"/>
                <c:pt idx="0">
                  <c:v>Μάρτιος 2020</c:v>
                </c:pt>
                <c:pt idx="1">
                  <c:v>Ιούνιος 2020</c:v>
                </c:pt>
                <c:pt idx="2">
                  <c:v>Ιούλιος 2020</c:v>
                </c:pt>
                <c:pt idx="3">
                  <c:v>Σεπτέμβριος 2020</c:v>
                </c:pt>
              </c:strCache>
            </c:strRef>
          </c:cat>
          <c:val>
            <c:numRef>
              <c:f>'ΕΞΤΡΑ ΑΝΑΛΥΣΕΙΣ'!$C$94:$F$94</c:f>
              <c:numCache>
                <c:formatCode>0%</c:formatCode>
                <c:ptCount val="4"/>
                <c:pt idx="0">
                  <c:v>0.26</c:v>
                </c:pt>
                <c:pt idx="1">
                  <c:v>0.38000000000000006</c:v>
                </c:pt>
                <c:pt idx="2">
                  <c:v>0.4</c:v>
                </c:pt>
                <c:pt idx="3">
                  <c:v>0.55000000000000004</c:v>
                </c:pt>
              </c:numCache>
            </c:numRef>
          </c:val>
          <c:smooth val="0"/>
        </c:ser>
        <c:ser>
          <c:idx val="2"/>
          <c:order val="2"/>
          <c:tx>
            <c:strRef>
              <c:f>'ΕΞΤΡΑ ΑΝΑΛΥΣΕΙΣ'!$B$95</c:f>
              <c:strCache>
                <c:ptCount val="1"/>
                <c:pt idx="0">
                  <c:v>Δεν έχω γνώμη/Δεν απαντώ (αυθόρμητα)</c:v>
                </c:pt>
              </c:strCache>
            </c:strRef>
          </c:tx>
          <c:spPr>
            <a:ln>
              <a:solidFill>
                <a:srgbClr val="FFC000"/>
              </a:solidFill>
            </a:ln>
          </c:spPr>
          <c:marker>
            <c:symbol val="none"/>
          </c:marker>
          <c:dLbls>
            <c:dLbl>
              <c:idx val="0"/>
              <c:layout>
                <c:manualLayout>
                  <c:x val="-2.6128784044571175E-2"/>
                  <c:y val="5.6520218478524918E-2"/>
                </c:manualLayout>
              </c:layout>
              <c:showLegendKey val="0"/>
              <c:showVal val="1"/>
              <c:showCatName val="0"/>
              <c:showSerName val="0"/>
              <c:showPercent val="0"/>
              <c:showBubbleSize val="0"/>
            </c:dLbl>
            <c:dLbl>
              <c:idx val="1"/>
              <c:layout>
                <c:manualLayout>
                  <c:x val="-3.5927078061285381E-2"/>
                  <c:y val="4.6546062276432293E-2"/>
                </c:manualLayout>
              </c:layout>
              <c:showLegendKey val="0"/>
              <c:showVal val="1"/>
              <c:showCatName val="0"/>
              <c:showSerName val="0"/>
              <c:showPercent val="0"/>
              <c:showBubbleSize val="0"/>
            </c:dLbl>
            <c:dLbl>
              <c:idx val="2"/>
              <c:layout>
                <c:manualLayout>
                  <c:x val="-3.2660980055713981E-2"/>
                  <c:y val="3.3247187340308786E-2"/>
                </c:manualLayout>
              </c:layout>
              <c:showLegendKey val="0"/>
              <c:showVal val="1"/>
              <c:showCatName val="0"/>
              <c:showSerName val="0"/>
              <c:showPercent val="0"/>
              <c:showBubbleSize val="0"/>
            </c:dLbl>
            <c:dLbl>
              <c:idx val="3"/>
              <c:layout>
                <c:manualLayout>
                  <c:x val="-2.9394882050142578E-2"/>
                  <c:y val="4.9870781010463189E-2"/>
                </c:manualLayout>
              </c:layout>
              <c:showLegendKey val="0"/>
              <c:showVal val="1"/>
              <c:showCatName val="0"/>
              <c:showSerName val="0"/>
              <c:showPercent val="0"/>
              <c:showBubbleSize val="0"/>
            </c:dLbl>
            <c:txPr>
              <a:bodyPr/>
              <a:lstStyle/>
              <a:p>
                <a:pPr>
                  <a:defRPr sz="1200" b="1">
                    <a:solidFill>
                      <a:srgbClr val="FFC000"/>
                    </a:solidFill>
                  </a:defRPr>
                </a:pPr>
                <a:endParaRPr lang="el-GR"/>
              </a:p>
            </c:txPr>
            <c:showLegendKey val="0"/>
            <c:showVal val="1"/>
            <c:showCatName val="0"/>
            <c:showSerName val="0"/>
            <c:showPercent val="0"/>
            <c:showBubbleSize val="0"/>
            <c:showLeaderLines val="0"/>
          </c:dLbls>
          <c:cat>
            <c:strRef>
              <c:f>'ΕΞΤΡΑ ΑΝΑΛΥΣΕΙΣ'!$C$92:$F$92</c:f>
              <c:strCache>
                <c:ptCount val="4"/>
                <c:pt idx="0">
                  <c:v>Μάρτιος 2020</c:v>
                </c:pt>
                <c:pt idx="1">
                  <c:v>Ιούνιος 2020</c:v>
                </c:pt>
                <c:pt idx="2">
                  <c:v>Ιούλιος 2020</c:v>
                </c:pt>
                <c:pt idx="3">
                  <c:v>Σεπτέμβριος 2020</c:v>
                </c:pt>
              </c:strCache>
            </c:strRef>
          </c:cat>
          <c:val>
            <c:numRef>
              <c:f>'ΕΞΤΡΑ ΑΝΑΛΥΣΕΙΣ'!$C$95:$F$95</c:f>
              <c:numCache>
                <c:formatCode>0%</c:formatCode>
                <c:ptCount val="4"/>
                <c:pt idx="0">
                  <c:v>0.17</c:v>
                </c:pt>
                <c:pt idx="1">
                  <c:v>0.15000000000000002</c:v>
                </c:pt>
                <c:pt idx="2">
                  <c:v>0.14000000000000001</c:v>
                </c:pt>
                <c:pt idx="3">
                  <c:v>0.14000000000000001</c:v>
                </c:pt>
              </c:numCache>
            </c:numRef>
          </c:val>
          <c:smooth val="0"/>
        </c:ser>
        <c:dLbls>
          <c:showLegendKey val="0"/>
          <c:showVal val="0"/>
          <c:showCatName val="0"/>
          <c:showSerName val="0"/>
          <c:showPercent val="0"/>
          <c:showBubbleSize val="0"/>
        </c:dLbls>
        <c:marker val="1"/>
        <c:smooth val="0"/>
        <c:axId val="214538496"/>
        <c:axId val="214541824"/>
      </c:lineChart>
      <c:catAx>
        <c:axId val="214538496"/>
        <c:scaling>
          <c:orientation val="minMax"/>
        </c:scaling>
        <c:delete val="0"/>
        <c:axPos val="b"/>
        <c:numFmt formatCode="General" sourceLinked="1"/>
        <c:majorTickMark val="out"/>
        <c:minorTickMark val="none"/>
        <c:tickLblPos val="nextTo"/>
        <c:txPr>
          <a:bodyPr/>
          <a:lstStyle/>
          <a:p>
            <a:pPr>
              <a:defRPr b="1"/>
            </a:pPr>
            <a:endParaRPr lang="el-GR"/>
          </a:p>
        </c:txPr>
        <c:crossAx val="214541824"/>
        <c:crosses val="autoZero"/>
        <c:auto val="1"/>
        <c:lblAlgn val="ctr"/>
        <c:lblOffset val="100"/>
        <c:noMultiLvlLbl val="0"/>
      </c:catAx>
      <c:valAx>
        <c:axId val="214541824"/>
        <c:scaling>
          <c:orientation val="minMax"/>
        </c:scaling>
        <c:delete val="1"/>
        <c:axPos val="l"/>
        <c:numFmt formatCode="0%" sourceLinked="1"/>
        <c:majorTickMark val="out"/>
        <c:minorTickMark val="none"/>
        <c:tickLblPos val="none"/>
        <c:crossAx val="21453849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31660138636516588"/>
          <c:y val="0.23130788047359821"/>
          <c:w val="0.40375077372355461"/>
          <c:h val="0.7570327007316644"/>
        </c:manualLayout>
      </c:layout>
      <c:pieChart>
        <c:varyColors val="1"/>
        <c:ser>
          <c:idx val="0"/>
          <c:order val="0"/>
          <c:dPt>
            <c:idx val="0"/>
            <c:bubble3D val="0"/>
            <c:spPr>
              <a:solidFill>
                <a:srgbClr val="002060"/>
              </a:solidFill>
            </c:spPr>
          </c:dPt>
          <c:dPt>
            <c:idx val="1"/>
            <c:bubble3D val="0"/>
            <c:spPr>
              <a:solidFill>
                <a:srgbClr val="0070C0"/>
              </a:solidFill>
            </c:spPr>
          </c:dPt>
          <c:dPt>
            <c:idx val="2"/>
            <c:bubble3D val="0"/>
            <c:spPr>
              <a:solidFill>
                <a:schemeClr val="accent3">
                  <a:lumMod val="60000"/>
                  <a:lumOff val="40000"/>
                </a:schemeClr>
              </a:solidFill>
            </c:spPr>
          </c:dPt>
          <c:dPt>
            <c:idx val="3"/>
            <c:bubble3D val="0"/>
            <c:spPr>
              <a:solidFill>
                <a:srgbClr val="C00000"/>
              </a:solidFill>
            </c:spPr>
          </c:dPt>
          <c:dPt>
            <c:idx val="4"/>
            <c:bubble3D val="0"/>
            <c:spPr>
              <a:solidFill>
                <a:srgbClr val="FFC000"/>
              </a:solidFill>
            </c:spPr>
          </c:dPt>
          <c:dLbls>
            <c:dLbl>
              <c:idx val="0"/>
              <c:spPr/>
              <c:txPr>
                <a:bodyPr/>
                <a:lstStyle/>
                <a:p>
                  <a:pPr>
                    <a:defRPr sz="1100" b="1">
                      <a:solidFill>
                        <a:schemeClr val="bg1"/>
                      </a:solidFill>
                    </a:defRPr>
                  </a:pPr>
                  <a:endParaRPr lang="el-GR"/>
                </a:p>
              </c:txPr>
              <c:showLegendKey val="0"/>
              <c:showVal val="0"/>
              <c:showCatName val="1"/>
              <c:showSerName val="0"/>
              <c:showPercent val="1"/>
              <c:showBubbleSize val="0"/>
            </c:dLbl>
            <c:dLbl>
              <c:idx val="1"/>
              <c:layout>
                <c:manualLayout>
                  <c:x val="-2.2706141116595517E-2"/>
                  <c:y val="-0.12331863919881918"/>
                </c:manualLayout>
              </c:layout>
              <c:spPr/>
              <c:txPr>
                <a:bodyPr/>
                <a:lstStyle/>
                <a:p>
                  <a:pPr>
                    <a:defRPr sz="1100" b="1">
                      <a:solidFill>
                        <a:schemeClr val="bg1"/>
                      </a:solidFill>
                    </a:defRPr>
                  </a:pPr>
                  <a:endParaRPr lang="el-GR"/>
                </a:p>
              </c:txPr>
              <c:showLegendKey val="0"/>
              <c:showVal val="0"/>
              <c:showCatName val="1"/>
              <c:showSerName val="0"/>
              <c:showPercent val="1"/>
              <c:showBubbleSize val="0"/>
            </c:dLbl>
            <c:dLbl>
              <c:idx val="2"/>
              <c:spPr/>
              <c:txPr>
                <a:bodyPr/>
                <a:lstStyle/>
                <a:p>
                  <a:pPr>
                    <a:defRPr sz="1100" b="1">
                      <a:solidFill>
                        <a:schemeClr val="bg1"/>
                      </a:solidFill>
                    </a:defRPr>
                  </a:pPr>
                  <a:endParaRPr lang="el-GR"/>
                </a:p>
              </c:txPr>
              <c:showLegendKey val="0"/>
              <c:showVal val="0"/>
              <c:showCatName val="1"/>
              <c:showSerName val="0"/>
              <c:showPercent val="1"/>
              <c:showBubbleSize val="0"/>
            </c:dLbl>
            <c:dLbl>
              <c:idx val="5"/>
              <c:tx>
                <c:rich>
                  <a:bodyPr/>
                  <a:lstStyle/>
                  <a:p>
                    <a:r>
                      <a:rPr lang="el-GR" sz="1100">
                        <a:solidFill>
                          <a:sysClr val="windowText" lastClr="000000"/>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ysClr val="windowText" lastClr="000000"/>
                    </a:solidFill>
                  </a:defRPr>
                </a:pPr>
                <a:endParaRPr lang="el-GR"/>
              </a:p>
            </c:txPr>
            <c:showLegendKey val="0"/>
            <c:showVal val="0"/>
            <c:showCatName val="1"/>
            <c:showSerName val="0"/>
            <c:showPercent val="1"/>
            <c:showBubbleSize val="0"/>
            <c:showLeaderLines val="1"/>
          </c:dLbls>
          <c:cat>
            <c:strRef>
              <c:f>'EXTRA ΚΑΤΑΝΑΛΩΤΩΝ '!$B$271:$B$275</c:f>
              <c:strCache>
                <c:ptCount val="5"/>
                <c:pt idx="0">
                  <c:v>Πολύ ικανοποιητική</c:v>
                </c:pt>
                <c:pt idx="1">
                  <c:v>Αρκετά ικανοποιητική</c:v>
                </c:pt>
                <c:pt idx="2">
                  <c:v>Λίγο ικανοποιητική</c:v>
                </c:pt>
                <c:pt idx="3">
                  <c:v>Καθόλου ικανοποιητική</c:v>
                </c:pt>
                <c:pt idx="4">
                  <c:v>Δεν έχω γνώμη/Δεν απαντώ</c:v>
                </c:pt>
              </c:strCache>
            </c:strRef>
          </c:cat>
          <c:val>
            <c:numRef>
              <c:f>'EXTRA ΚΑΤΑΝΑΛΩΤΩΝ '!$D$271:$D$275</c:f>
              <c:numCache>
                <c:formatCode>0%</c:formatCode>
                <c:ptCount val="5"/>
                <c:pt idx="0">
                  <c:v>0.20905856067084105</c:v>
                </c:pt>
                <c:pt idx="1">
                  <c:v>0.55776073704245177</c:v>
                </c:pt>
                <c:pt idx="2">
                  <c:v>0.1593937053485229</c:v>
                </c:pt>
                <c:pt idx="3">
                  <c:v>5.1388850577883206E-2</c:v>
                </c:pt>
                <c:pt idx="4">
                  <c:v>2.2398146360301217E-2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ΑΝΑΛΥΣΕΙΣ'!$B$224</c:f>
              <c:strCache>
                <c:ptCount val="1"/>
                <c:pt idx="0">
                  <c:v>Πολύ ικανοποιητική</c:v>
                </c:pt>
              </c:strCache>
            </c:strRef>
          </c:tx>
          <c:spPr>
            <a:solidFill>
              <a:srgbClr val="00206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ΑΝΑΛΥΣΕΙΣ'!$C$223:$E$223</c:f>
              <c:strCache>
                <c:ptCount val="3"/>
                <c:pt idx="0">
                  <c:v>Σεπτέμβριος 2020</c:v>
                </c:pt>
                <c:pt idx="1">
                  <c:v>Ιούλιος 2020</c:v>
                </c:pt>
                <c:pt idx="2">
                  <c:v>Ιούνιος 2020</c:v>
                </c:pt>
              </c:strCache>
            </c:strRef>
          </c:cat>
          <c:val>
            <c:numRef>
              <c:f>'ΕΞΤΡΑ ΑΝΑΛΥΣΕΙΣ'!$C$224:$E$224</c:f>
              <c:numCache>
                <c:formatCode>0%</c:formatCode>
                <c:ptCount val="3"/>
                <c:pt idx="0">
                  <c:v>0.21000000000000005</c:v>
                </c:pt>
                <c:pt idx="1">
                  <c:v>0.16</c:v>
                </c:pt>
                <c:pt idx="2">
                  <c:v>0.15000000000000005</c:v>
                </c:pt>
              </c:numCache>
            </c:numRef>
          </c:val>
        </c:ser>
        <c:ser>
          <c:idx val="1"/>
          <c:order val="1"/>
          <c:tx>
            <c:strRef>
              <c:f>'ΕΞΤΡΑ ΑΝΑΛΥΣΕΙΣ'!$B$225</c:f>
              <c:strCache>
                <c:ptCount val="1"/>
                <c:pt idx="0">
                  <c:v>Αρκετά ικανοποιητική</c:v>
                </c:pt>
              </c:strCache>
            </c:strRef>
          </c:tx>
          <c:spPr>
            <a:solidFill>
              <a:srgbClr val="0070C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ΑΝΑΛΥΣΕΙΣ'!$C$223:$E$223</c:f>
              <c:strCache>
                <c:ptCount val="3"/>
                <c:pt idx="0">
                  <c:v>Σεπτέμβριος 2020</c:v>
                </c:pt>
                <c:pt idx="1">
                  <c:v>Ιούλιος 2020</c:v>
                </c:pt>
                <c:pt idx="2">
                  <c:v>Ιούνιος 2020</c:v>
                </c:pt>
              </c:strCache>
            </c:strRef>
          </c:cat>
          <c:val>
            <c:numRef>
              <c:f>'ΕΞΤΡΑ ΑΝΑΛΥΣΕΙΣ'!$C$225:$E$225</c:f>
              <c:numCache>
                <c:formatCode>0%</c:formatCode>
                <c:ptCount val="3"/>
                <c:pt idx="0">
                  <c:v>0.56000000000000005</c:v>
                </c:pt>
                <c:pt idx="1">
                  <c:v>0.52</c:v>
                </c:pt>
                <c:pt idx="2">
                  <c:v>0.52</c:v>
                </c:pt>
              </c:numCache>
            </c:numRef>
          </c:val>
        </c:ser>
        <c:ser>
          <c:idx val="2"/>
          <c:order val="2"/>
          <c:tx>
            <c:strRef>
              <c:f>'ΕΞΤΡΑ ΑΝΑΛΥΣΕΙΣ'!$B$226</c:f>
              <c:strCache>
                <c:ptCount val="1"/>
                <c:pt idx="0">
                  <c:v>Λίγο ικανοποιητική</c:v>
                </c:pt>
              </c:strCache>
            </c:strRef>
          </c:tx>
          <c:spPr>
            <a:solidFill>
              <a:schemeClr val="accent3">
                <a:lumMod val="60000"/>
                <a:lumOff val="40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ΑΝΑΛΥΣΕΙΣ'!$C$223:$E$223</c:f>
              <c:strCache>
                <c:ptCount val="3"/>
                <c:pt idx="0">
                  <c:v>Σεπτέμβριος 2020</c:v>
                </c:pt>
                <c:pt idx="1">
                  <c:v>Ιούλιος 2020</c:v>
                </c:pt>
                <c:pt idx="2">
                  <c:v>Ιούνιος 2020</c:v>
                </c:pt>
              </c:strCache>
            </c:strRef>
          </c:cat>
          <c:val>
            <c:numRef>
              <c:f>'ΕΞΤΡΑ ΑΝΑΛΥΣΕΙΣ'!$C$226:$E$226</c:f>
              <c:numCache>
                <c:formatCode>0%</c:formatCode>
                <c:ptCount val="3"/>
                <c:pt idx="0">
                  <c:v>0.16</c:v>
                </c:pt>
                <c:pt idx="1">
                  <c:v>0.22</c:v>
                </c:pt>
                <c:pt idx="2">
                  <c:v>0.19</c:v>
                </c:pt>
              </c:numCache>
            </c:numRef>
          </c:val>
        </c:ser>
        <c:ser>
          <c:idx val="3"/>
          <c:order val="3"/>
          <c:tx>
            <c:strRef>
              <c:f>'ΕΞΤΡΑ ΑΝΑΛΥΣΕΙΣ'!$B$227</c:f>
              <c:strCache>
                <c:ptCount val="1"/>
                <c:pt idx="0">
                  <c:v>Καθόλου ικανοποιητική</c:v>
                </c:pt>
              </c:strCache>
            </c:strRef>
          </c:tx>
          <c:spPr>
            <a:solidFill>
              <a:srgbClr val="C00000"/>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ΑΝΑΛΥΣΕΙΣ'!$C$223:$E$223</c:f>
              <c:strCache>
                <c:ptCount val="3"/>
                <c:pt idx="0">
                  <c:v>Σεπτέμβριος 2020</c:v>
                </c:pt>
                <c:pt idx="1">
                  <c:v>Ιούλιος 2020</c:v>
                </c:pt>
                <c:pt idx="2">
                  <c:v>Ιούνιος 2020</c:v>
                </c:pt>
              </c:strCache>
            </c:strRef>
          </c:cat>
          <c:val>
            <c:numRef>
              <c:f>'ΕΞΤΡΑ ΑΝΑΛΥΣΕΙΣ'!$C$227:$E$227</c:f>
              <c:numCache>
                <c:formatCode>0%</c:formatCode>
                <c:ptCount val="3"/>
                <c:pt idx="0">
                  <c:v>0.05</c:v>
                </c:pt>
                <c:pt idx="1">
                  <c:v>8.0000000000000029E-2</c:v>
                </c:pt>
                <c:pt idx="2">
                  <c:v>9.0000000000000024E-2</c:v>
                </c:pt>
              </c:numCache>
            </c:numRef>
          </c:val>
        </c:ser>
        <c:ser>
          <c:idx val="4"/>
          <c:order val="4"/>
          <c:tx>
            <c:strRef>
              <c:f>'ΕΞΤΡΑ ΑΝΑΛΥΣΕΙΣ'!$B$228</c:f>
              <c:strCache>
                <c:ptCount val="1"/>
                <c:pt idx="0">
                  <c:v>Δεν έχω γνώμη/Δεν απαντώ (αυθόρμητα)</c:v>
                </c:pt>
              </c:strCache>
            </c:strRef>
          </c:tx>
          <c:spPr>
            <a:solidFill>
              <a:srgbClr val="FFC000"/>
            </a:solidFill>
          </c:spPr>
          <c:invertIfNegative val="0"/>
          <c:dLbls>
            <c:dLbl>
              <c:idx val="0"/>
              <c:layout>
                <c:manualLayout>
                  <c:x val="-1.2087475413109349E-16"/>
                  <c:y val="9.6201432164103026E-2"/>
                </c:manualLayout>
              </c:layout>
              <c:showLegendKey val="0"/>
              <c:showVal val="1"/>
              <c:showCatName val="0"/>
              <c:showSerName val="0"/>
              <c:showPercent val="0"/>
              <c:showBubbleSize val="0"/>
            </c:dLbl>
            <c:dLbl>
              <c:idx val="1"/>
              <c:layout>
                <c:manualLayout>
                  <c:x val="-1.2087475413109349E-16"/>
                  <c:y val="9.6201432164103026E-2"/>
                </c:manualLayout>
              </c:layout>
              <c:showLegendKey val="0"/>
              <c:showVal val="1"/>
              <c:showCatName val="0"/>
              <c:showSerName val="0"/>
              <c:showPercent val="0"/>
              <c:showBubbleSize val="0"/>
            </c:dLbl>
            <c:dLbl>
              <c:idx val="2"/>
              <c:layout>
                <c:manualLayout>
                  <c:x val="9.8898668579920235E-3"/>
                  <c:y val="9.6201432164103026E-2"/>
                </c:manualLayout>
              </c:layout>
              <c:showLegendKey val="0"/>
              <c:showVal val="1"/>
              <c:showCatName val="0"/>
              <c:showSerName val="0"/>
              <c:showPercent val="0"/>
              <c:showBubbleSize val="0"/>
            </c:dLbl>
            <c:txPr>
              <a:bodyPr/>
              <a:lstStyle/>
              <a:p>
                <a:pPr>
                  <a:defRPr sz="1400" b="1">
                    <a:solidFill>
                      <a:schemeClr val="tx1"/>
                    </a:solidFill>
                  </a:defRPr>
                </a:pPr>
                <a:endParaRPr lang="el-GR"/>
              </a:p>
            </c:txPr>
            <c:showLegendKey val="0"/>
            <c:showVal val="1"/>
            <c:showCatName val="0"/>
            <c:showSerName val="0"/>
            <c:showPercent val="0"/>
            <c:showBubbleSize val="0"/>
            <c:showLeaderLines val="0"/>
          </c:dLbls>
          <c:cat>
            <c:strRef>
              <c:f>'ΕΞΤΡΑ ΑΝΑΛΥΣΕΙΣ'!$C$223:$E$223</c:f>
              <c:strCache>
                <c:ptCount val="3"/>
                <c:pt idx="0">
                  <c:v>Σεπτέμβριος 2020</c:v>
                </c:pt>
                <c:pt idx="1">
                  <c:v>Ιούλιος 2020</c:v>
                </c:pt>
                <c:pt idx="2">
                  <c:v>Ιούνιος 2020</c:v>
                </c:pt>
              </c:strCache>
            </c:strRef>
          </c:cat>
          <c:val>
            <c:numRef>
              <c:f>'ΕΞΤΡΑ ΑΝΑΛΥΣΕΙΣ'!$C$228:$E$228</c:f>
              <c:numCache>
                <c:formatCode>0%</c:formatCode>
                <c:ptCount val="3"/>
                <c:pt idx="0">
                  <c:v>2.0000000000000007E-2</c:v>
                </c:pt>
                <c:pt idx="1">
                  <c:v>2.0000000000000007E-2</c:v>
                </c:pt>
                <c:pt idx="2">
                  <c:v>0.05</c:v>
                </c:pt>
              </c:numCache>
            </c:numRef>
          </c:val>
        </c:ser>
        <c:dLbls>
          <c:showLegendKey val="0"/>
          <c:showVal val="1"/>
          <c:showCatName val="0"/>
          <c:showSerName val="0"/>
          <c:showPercent val="0"/>
          <c:showBubbleSize val="0"/>
        </c:dLbls>
        <c:gapWidth val="95"/>
        <c:overlap val="100"/>
        <c:axId val="216052864"/>
        <c:axId val="216054400"/>
      </c:barChart>
      <c:catAx>
        <c:axId val="216052864"/>
        <c:scaling>
          <c:orientation val="maxMin"/>
        </c:scaling>
        <c:delete val="0"/>
        <c:axPos val="l"/>
        <c:numFmt formatCode="General" sourceLinked="1"/>
        <c:majorTickMark val="none"/>
        <c:minorTickMark val="none"/>
        <c:tickLblPos val="nextTo"/>
        <c:txPr>
          <a:bodyPr/>
          <a:lstStyle/>
          <a:p>
            <a:pPr>
              <a:defRPr sz="1400" b="1" i="1"/>
            </a:pPr>
            <a:endParaRPr lang="el-GR"/>
          </a:p>
        </c:txPr>
        <c:crossAx val="216054400"/>
        <c:crosses val="autoZero"/>
        <c:auto val="1"/>
        <c:lblAlgn val="ctr"/>
        <c:lblOffset val="100"/>
        <c:noMultiLvlLbl val="0"/>
      </c:catAx>
      <c:valAx>
        <c:axId val="216054400"/>
        <c:scaling>
          <c:orientation val="minMax"/>
        </c:scaling>
        <c:delete val="1"/>
        <c:axPos val="t"/>
        <c:numFmt formatCode="0%" sourceLinked="1"/>
        <c:majorTickMark val="out"/>
        <c:minorTickMark val="none"/>
        <c:tickLblPos val="none"/>
        <c:crossAx val="216052864"/>
        <c:crosses val="autoZero"/>
        <c:crossBetween val="between"/>
      </c:valAx>
      <c:spPr>
        <a:noFill/>
      </c:spPr>
    </c:plotArea>
    <c:legend>
      <c:legendPos val="t"/>
      <c:layout>
        <c:manualLayout>
          <c:xMode val="edge"/>
          <c:yMode val="edge"/>
          <c:x val="0.13423946388339245"/>
          <c:y val="2.4050358041025753E-2"/>
          <c:w val="0.78395518616049664"/>
          <c:h val="0.20417617739443092"/>
        </c:manualLayou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0530040890817952"/>
          <c:y val="0.1622709083911312"/>
          <c:w val="0.44042706150233585"/>
          <c:h val="0.81007120240608232"/>
        </c:manualLayout>
      </c:layout>
      <c:pieChart>
        <c:varyColors val="1"/>
        <c:ser>
          <c:idx val="0"/>
          <c:order val="0"/>
          <c:dPt>
            <c:idx val="0"/>
            <c:bubble3D val="0"/>
            <c:spPr>
              <a:solidFill>
                <a:srgbClr val="002060"/>
              </a:solidFill>
            </c:spPr>
          </c:dPt>
          <c:dPt>
            <c:idx val="1"/>
            <c:bubble3D val="0"/>
            <c:spPr>
              <a:solidFill>
                <a:srgbClr val="0070C0"/>
              </a:solidFill>
            </c:spPr>
          </c:dPt>
          <c:dPt>
            <c:idx val="2"/>
            <c:bubble3D val="0"/>
            <c:spPr>
              <a:solidFill>
                <a:schemeClr val="accent3">
                  <a:lumMod val="60000"/>
                  <a:lumOff val="40000"/>
                </a:schemeClr>
              </a:solidFill>
            </c:spPr>
          </c:dPt>
          <c:dPt>
            <c:idx val="3"/>
            <c:bubble3D val="0"/>
            <c:spPr>
              <a:solidFill>
                <a:srgbClr val="C00000"/>
              </a:solidFill>
            </c:spPr>
          </c:dPt>
          <c:dPt>
            <c:idx val="4"/>
            <c:bubble3D val="0"/>
            <c:spPr>
              <a:solidFill>
                <a:srgbClr val="FFC000"/>
              </a:solidFill>
            </c:spPr>
          </c:dPt>
          <c:dLbls>
            <c:dLbl>
              <c:idx val="0"/>
              <c:layout>
                <c:manualLayout>
                  <c:x val="4.6313152368183466E-2"/>
                  <c:y val="5.9277391797736785E-2"/>
                </c:manualLayout>
              </c:layout>
              <c:tx>
                <c:rich>
                  <a:bodyPr/>
                  <a:lstStyle/>
                  <a:p>
                    <a:pPr>
                      <a:defRPr sz="1100" b="1">
                        <a:solidFill>
                          <a:schemeClr val="tx1"/>
                        </a:solidFill>
                      </a:defRPr>
                    </a:pPr>
                    <a:r>
                      <a:rPr lang="el-GR"/>
                      <a:t>Πολύ ικανοποιητική
</a:t>
                    </a:r>
                    <a:r>
                      <a:rPr lang="el-GR" sz="1400"/>
                      <a:t>9</a:t>
                    </a:r>
                    <a:r>
                      <a:rPr lang="el-GR" sz="1400" smtClean="0"/>
                      <a:t>%</a:t>
                    </a:r>
                    <a:endParaRPr lang="el-GR" smtClean="0"/>
                  </a:p>
                  <a:p>
                    <a:pPr>
                      <a:defRPr sz="1100" b="1">
                        <a:solidFill>
                          <a:schemeClr val="tx1"/>
                        </a:solidFill>
                      </a:defRPr>
                    </a:pPr>
                    <a:r>
                      <a:rPr lang="el-GR" smtClean="0"/>
                      <a:t>(*9%)</a:t>
                    </a:r>
                    <a:endParaRPr lang="el-GR"/>
                  </a:p>
                </c:rich>
              </c:tx>
              <c:spPr/>
              <c:showLegendKey val="0"/>
              <c:showVal val="0"/>
              <c:showCatName val="1"/>
              <c:showSerName val="0"/>
              <c:showPercent val="1"/>
              <c:showBubbleSize val="0"/>
            </c:dLbl>
            <c:dLbl>
              <c:idx val="1"/>
              <c:tx>
                <c:rich>
                  <a:bodyPr/>
                  <a:lstStyle/>
                  <a:p>
                    <a:r>
                      <a:rPr lang="el-GR"/>
                      <a:t>Αρκετά ικανοποιητική
</a:t>
                    </a:r>
                    <a:r>
                      <a:rPr lang="el-GR" sz="1400"/>
                      <a:t>30</a:t>
                    </a:r>
                    <a:r>
                      <a:rPr lang="el-GR" sz="1400" smtClean="0"/>
                      <a:t>%</a:t>
                    </a:r>
                    <a:endParaRPr lang="el-GR" smtClean="0"/>
                  </a:p>
                  <a:p>
                    <a:r>
                      <a:rPr lang="el-GR" smtClean="0"/>
                      <a:t>(*30%)</a:t>
                    </a:r>
                    <a:endParaRPr lang="el-GR"/>
                  </a:p>
                </c:rich>
              </c:tx>
              <c:showLegendKey val="0"/>
              <c:showVal val="0"/>
              <c:showCatName val="1"/>
              <c:showSerName val="0"/>
              <c:showPercent val="1"/>
              <c:showBubbleSize val="0"/>
            </c:dLbl>
            <c:dLbl>
              <c:idx val="2"/>
              <c:tx>
                <c:rich>
                  <a:bodyPr/>
                  <a:lstStyle/>
                  <a:p>
                    <a:r>
                      <a:rPr lang="el-GR"/>
                      <a:t>Λίγο ικανοποιητική
</a:t>
                    </a:r>
                    <a:r>
                      <a:rPr lang="el-GR" sz="1400"/>
                      <a:t>24</a:t>
                    </a:r>
                    <a:r>
                      <a:rPr lang="el-GR" sz="1400" smtClean="0"/>
                      <a:t>%</a:t>
                    </a:r>
                    <a:endParaRPr lang="el-GR" smtClean="0"/>
                  </a:p>
                  <a:p>
                    <a:r>
                      <a:rPr lang="el-GR" smtClean="0"/>
                      <a:t>(*25%)</a:t>
                    </a:r>
                    <a:endParaRPr lang="el-GR"/>
                  </a:p>
                </c:rich>
              </c:tx>
              <c:showLegendKey val="0"/>
              <c:showVal val="0"/>
              <c:showCatName val="1"/>
              <c:showSerName val="0"/>
              <c:showPercent val="1"/>
              <c:showBubbleSize val="0"/>
            </c:dLbl>
            <c:dLbl>
              <c:idx val="3"/>
              <c:tx>
                <c:rich>
                  <a:bodyPr/>
                  <a:lstStyle/>
                  <a:p>
                    <a:r>
                      <a:rPr lang="el-GR"/>
                      <a:t>Καθόλου ικανοποιητική
</a:t>
                    </a:r>
                    <a:r>
                      <a:rPr lang="el-GR" sz="1400"/>
                      <a:t>26</a:t>
                    </a:r>
                    <a:r>
                      <a:rPr lang="el-GR" sz="1400" smtClean="0"/>
                      <a:t>%</a:t>
                    </a:r>
                    <a:endParaRPr lang="el-GR" smtClean="0"/>
                  </a:p>
                  <a:p>
                    <a:r>
                      <a:rPr lang="el-GR" smtClean="0"/>
                      <a:t>(*25%)</a:t>
                    </a:r>
                    <a:endParaRPr lang="el-GR"/>
                  </a:p>
                </c:rich>
              </c:tx>
              <c:showLegendKey val="0"/>
              <c:showVal val="0"/>
              <c:showCatName val="1"/>
              <c:showSerName val="0"/>
              <c:showPercent val="1"/>
              <c:showBubbleSize val="0"/>
            </c:dLbl>
            <c:dLbl>
              <c:idx val="4"/>
              <c:layout>
                <c:manualLayout>
                  <c:x val="1.5952650352765559E-2"/>
                  <c:y val="3.7793419778754757E-2"/>
                </c:manualLayout>
              </c:layout>
              <c:tx>
                <c:rich>
                  <a:bodyPr/>
                  <a:lstStyle/>
                  <a:p>
                    <a:pPr>
                      <a:defRPr sz="1100" b="1">
                        <a:solidFill>
                          <a:schemeClr val="tx1"/>
                        </a:solidFill>
                      </a:defRPr>
                    </a:pPr>
                    <a:r>
                      <a:rPr lang="el-GR"/>
                      <a:t>Δεν έχω γνώμη/Δεν απαντώ
</a:t>
                    </a:r>
                    <a:r>
                      <a:rPr lang="el-GR" sz="1400"/>
                      <a:t>11</a:t>
                    </a:r>
                    <a:r>
                      <a:rPr lang="el-GR" sz="1400" smtClean="0"/>
                      <a:t>%</a:t>
                    </a:r>
                    <a:endParaRPr lang="el-GR" smtClean="0"/>
                  </a:p>
                  <a:p>
                    <a:pPr>
                      <a:defRPr sz="1100" b="1">
                        <a:solidFill>
                          <a:schemeClr val="tx1"/>
                        </a:solidFill>
                      </a:defRPr>
                    </a:pPr>
                    <a:r>
                      <a:rPr lang="el-GR" smtClean="0"/>
                      <a:t>(*11%)</a:t>
                    </a:r>
                    <a:endParaRPr lang="el-GR"/>
                  </a:p>
                </c:rich>
              </c:tx>
              <c:spPr/>
              <c:showLegendKey val="0"/>
              <c:showVal val="0"/>
              <c:showCatName val="1"/>
              <c:showSerName val="0"/>
              <c:showPercent val="1"/>
              <c:showBubbleSize val="0"/>
            </c:dLbl>
            <c:dLbl>
              <c:idx val="5"/>
              <c:tx>
                <c:rich>
                  <a:bodyPr/>
                  <a:lstStyle/>
                  <a:p>
                    <a:r>
                      <a:rPr lang="el-GR" sz="1100">
                        <a:solidFill>
                          <a:schemeClr val="bg1"/>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chemeClr val="bg1"/>
                    </a:solidFill>
                  </a:defRPr>
                </a:pPr>
                <a:endParaRPr lang="el-GR"/>
              </a:p>
            </c:txPr>
            <c:showLegendKey val="0"/>
            <c:showVal val="0"/>
            <c:showCatName val="1"/>
            <c:showSerName val="0"/>
            <c:showPercent val="1"/>
            <c:showBubbleSize val="0"/>
            <c:showLeaderLines val="1"/>
          </c:dLbls>
          <c:cat>
            <c:strRef>
              <c:f>'EXTRA ΚΑΤΑΝΑΛΩΤΩΝ '!$B$287:$B$291</c:f>
              <c:strCache>
                <c:ptCount val="5"/>
                <c:pt idx="0">
                  <c:v>Πολύ ικανοποιητική</c:v>
                </c:pt>
                <c:pt idx="1">
                  <c:v>Αρκετά ικανοποιητική</c:v>
                </c:pt>
                <c:pt idx="2">
                  <c:v>Λίγο ικανοποιητική</c:v>
                </c:pt>
                <c:pt idx="3">
                  <c:v>Καθόλου ικανοποιητική</c:v>
                </c:pt>
                <c:pt idx="4">
                  <c:v>Δεν έχω γνώμη/Δεν απαντώ</c:v>
                </c:pt>
              </c:strCache>
            </c:strRef>
          </c:cat>
          <c:val>
            <c:numRef>
              <c:f>'EXTRA ΚΑΤΑΝΑΛΩΤΩΝ '!$D$287:$D$291</c:f>
              <c:numCache>
                <c:formatCode>0%</c:formatCode>
                <c:ptCount val="5"/>
                <c:pt idx="0">
                  <c:v>8.7303119741814442E-2</c:v>
                </c:pt>
                <c:pt idx="1">
                  <c:v>0.30153366617935085</c:v>
                </c:pt>
                <c:pt idx="2">
                  <c:v>0.24424185584641284</c:v>
                </c:pt>
                <c:pt idx="3">
                  <c:v>0.2557305602294983</c:v>
                </c:pt>
                <c:pt idx="4">
                  <c:v>0.1111907980029239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27468966241263726"/>
          <c:y val="3.5440158138704214E-2"/>
          <c:w val="0.67029606292471089"/>
          <c:h val="0.92911968372259168"/>
        </c:manualLayout>
      </c:layout>
      <c:bar3DChart>
        <c:barDir val="bar"/>
        <c:grouping val="stacked"/>
        <c:varyColors val="0"/>
        <c:ser>
          <c:idx val="0"/>
          <c:order val="0"/>
          <c:spPr>
            <a:solidFill>
              <a:srgbClr val="0070C0"/>
            </a:solidFill>
          </c:spPr>
          <c:invertIfNegative val="0"/>
          <c:dPt>
            <c:idx val="1"/>
            <c:invertIfNegative val="0"/>
            <c:bubble3D val="0"/>
            <c:spPr>
              <a:solidFill>
                <a:srgbClr val="002060"/>
              </a:solidFill>
            </c:spPr>
          </c:dPt>
          <c:dPt>
            <c:idx val="3"/>
            <c:invertIfNegative val="0"/>
            <c:bubble3D val="0"/>
            <c:spPr>
              <a:solidFill>
                <a:srgbClr val="C00000"/>
              </a:solidFill>
            </c:spPr>
          </c:dPt>
          <c:dPt>
            <c:idx val="4"/>
            <c:invertIfNegative val="0"/>
            <c:bubble3D val="0"/>
            <c:spPr>
              <a:solidFill>
                <a:srgbClr val="FFC000"/>
              </a:solidFill>
            </c:spPr>
          </c:dPt>
          <c:dLbls>
            <c:dLbl>
              <c:idx val="0"/>
              <c:layout>
                <c:manualLayout>
                  <c:x val="8.0903345092135537E-2"/>
                  <c:y val="9.6654976741920619E-3"/>
                </c:manualLayout>
              </c:layout>
              <c:showLegendKey val="0"/>
              <c:showVal val="1"/>
              <c:showCatName val="0"/>
              <c:showSerName val="0"/>
              <c:showPercent val="0"/>
              <c:showBubbleSize val="0"/>
            </c:dLbl>
            <c:dLbl>
              <c:idx val="1"/>
              <c:layout>
                <c:manualLayout>
                  <c:x val="0.36891925362013805"/>
                  <c:y val="1.9330995348384117E-2"/>
                </c:manualLayout>
              </c:layout>
              <c:showLegendKey val="0"/>
              <c:showVal val="1"/>
              <c:showCatName val="0"/>
              <c:showSerName val="0"/>
              <c:showPercent val="0"/>
              <c:showBubbleSize val="0"/>
            </c:dLbl>
            <c:dLbl>
              <c:idx val="2"/>
              <c:layout>
                <c:manualLayout>
                  <c:x val="0.2410919683745639"/>
                  <c:y val="2.8996493022576109E-2"/>
                </c:manualLayout>
              </c:layout>
              <c:showLegendKey val="0"/>
              <c:showVal val="1"/>
              <c:showCatName val="0"/>
              <c:showSerName val="0"/>
              <c:showPercent val="0"/>
              <c:showBubbleSize val="0"/>
            </c:dLbl>
            <c:dLbl>
              <c:idx val="3"/>
              <c:layout>
                <c:manualLayout>
                  <c:x val="0.16504282398795656"/>
                  <c:y val="1.9330995348384117E-2"/>
                </c:manualLayout>
              </c:layout>
              <c:showLegendKey val="0"/>
              <c:showVal val="1"/>
              <c:showCatName val="0"/>
              <c:showSerName val="0"/>
              <c:showPercent val="0"/>
              <c:showBubbleSize val="0"/>
            </c:dLbl>
            <c:dLbl>
              <c:idx val="4"/>
              <c:layout>
                <c:manualLayout>
                  <c:x val="0.13915375355847318"/>
                  <c:y val="2.8996493022576047E-2"/>
                </c:manualLayout>
              </c:layout>
              <c:showLegendKey val="0"/>
              <c:showVal val="1"/>
              <c:showCatName val="0"/>
              <c:showSerName val="0"/>
              <c:showPercent val="0"/>
              <c:showBubbleSize val="0"/>
            </c:dLbl>
            <c:txPr>
              <a:bodyPr/>
              <a:lstStyle/>
              <a:p>
                <a:pPr>
                  <a:defRPr sz="1600" b="1"/>
                </a:pPr>
                <a:endParaRPr lang="el-GR"/>
              </a:p>
            </c:txPr>
            <c:showLegendKey val="0"/>
            <c:showVal val="1"/>
            <c:showCatName val="0"/>
            <c:showSerName val="0"/>
            <c:showPercent val="0"/>
            <c:showBubbleSize val="0"/>
            <c:showLeaderLines val="0"/>
          </c:dLbls>
          <c:cat>
            <c:strRef>
              <c:f>'EXTRA ΚΑΤΑΝΑΛΩΤΩΝ '!$B$303:$B$307</c:f>
              <c:strCache>
                <c:ptCount val="5"/>
                <c:pt idx="0">
                  <c:v>Μέχρι το τέλος του 2020</c:v>
                </c:pt>
                <c:pt idx="1">
                  <c:v>Κάποια στιγμή μέσα στο 2021</c:v>
                </c:pt>
                <c:pt idx="2">
                  <c:v>Από το 2022 και μετά</c:v>
                </c:pt>
                <c:pt idx="3">
                  <c:v>Ποτέ, η ζωή μας δεν θα είναι πια ίδια</c:v>
                </c:pt>
                <c:pt idx="4">
                  <c:v>Δεν έχω γνώμη/Δεν απαντώ</c:v>
                </c:pt>
              </c:strCache>
            </c:strRef>
          </c:cat>
          <c:val>
            <c:numRef>
              <c:f>'EXTRA ΚΑΤΑΝΑΛΩΤΩΝ '!$D$303:$D$307</c:f>
              <c:numCache>
                <c:formatCode>0%</c:formatCode>
                <c:ptCount val="5"/>
                <c:pt idx="0">
                  <c:v>4.2547616092239386E-2</c:v>
                </c:pt>
                <c:pt idx="1">
                  <c:v>0.44376405036755068</c:v>
                </c:pt>
                <c:pt idx="2">
                  <c:v>0.25808542623470837</c:v>
                </c:pt>
                <c:pt idx="3">
                  <c:v>0.14304825740962945</c:v>
                </c:pt>
                <c:pt idx="4">
                  <c:v>0.11255464989587211</c:v>
                </c:pt>
              </c:numCache>
            </c:numRef>
          </c:val>
        </c:ser>
        <c:dLbls>
          <c:showLegendKey val="0"/>
          <c:showVal val="0"/>
          <c:showCatName val="0"/>
          <c:showSerName val="0"/>
          <c:showPercent val="0"/>
          <c:showBubbleSize val="0"/>
        </c:dLbls>
        <c:gapWidth val="55"/>
        <c:gapDepth val="55"/>
        <c:shape val="box"/>
        <c:axId val="218231552"/>
        <c:axId val="218233856"/>
        <c:axId val="0"/>
      </c:bar3DChart>
      <c:catAx>
        <c:axId val="218231552"/>
        <c:scaling>
          <c:orientation val="maxMin"/>
        </c:scaling>
        <c:delete val="0"/>
        <c:axPos val="l"/>
        <c:majorTickMark val="none"/>
        <c:minorTickMark val="none"/>
        <c:tickLblPos val="nextTo"/>
        <c:txPr>
          <a:bodyPr/>
          <a:lstStyle/>
          <a:p>
            <a:pPr>
              <a:defRPr sz="1200"/>
            </a:pPr>
            <a:endParaRPr lang="el-GR"/>
          </a:p>
        </c:txPr>
        <c:crossAx val="218233856"/>
        <c:crosses val="autoZero"/>
        <c:auto val="1"/>
        <c:lblAlgn val="ctr"/>
        <c:lblOffset val="100"/>
        <c:noMultiLvlLbl val="0"/>
      </c:catAx>
      <c:valAx>
        <c:axId val="218233856"/>
        <c:scaling>
          <c:orientation val="minMax"/>
        </c:scaling>
        <c:delete val="1"/>
        <c:axPos val="t"/>
        <c:numFmt formatCode="0%" sourceLinked="1"/>
        <c:majorTickMark val="none"/>
        <c:minorTickMark val="none"/>
        <c:tickLblPos val="none"/>
        <c:crossAx val="21823155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ΑΝΑΛΥΣΕΙΣ'!$B$19</c:f>
              <c:strCache>
                <c:ptCount val="1"/>
                <c:pt idx="0">
                  <c:v>5 – Πολύ</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ΑΝΑΛΥΣΕΙΣ'!$C$18;'ΕΞΤΡΑ ΑΝΑΛΥΣΕΙΣ'!$D$18;'ΕΞΤΡΑ ΑΝΑΛΥΣΕΙΣ'!$E$18;'ΕΞΤΡΑ ΑΝΑΛΥΣΕΙΣ'!$F$18)</c:f>
              <c:strCache>
                <c:ptCount val="4"/>
                <c:pt idx="0">
                  <c:v>Μάρτιος 2020</c:v>
                </c:pt>
                <c:pt idx="1">
                  <c:v>Ιούνιος 2020</c:v>
                </c:pt>
                <c:pt idx="2">
                  <c:v>Ιούλιος 2020</c:v>
                </c:pt>
                <c:pt idx="3">
                  <c:v>Σεπτέμβριος 2020</c:v>
                </c:pt>
              </c:strCache>
            </c:strRef>
          </c:cat>
          <c:val>
            <c:numRef>
              <c:f>('ΕΞΤΡΑ ΑΝΑΛΥΣΕΙΣ'!$C$19;'ΕΞΤΡΑ ΑΝΑΛΥΣΕΙΣ'!$D$19;'ΕΞΤΡΑ ΑΝΑΛΥΣΕΙΣ'!$E$19;'ΕΞΤΡΑ ΑΝΑΛΥΣΕΙΣ'!$F$19)</c:f>
              <c:numCache>
                <c:formatCode>0%</c:formatCode>
                <c:ptCount val="4"/>
                <c:pt idx="0">
                  <c:v>0.56000000000000005</c:v>
                </c:pt>
                <c:pt idx="1">
                  <c:v>0.37000000000000011</c:v>
                </c:pt>
                <c:pt idx="2">
                  <c:v>0.4300000000000001</c:v>
                </c:pt>
                <c:pt idx="3">
                  <c:v>0.39000000000000012</c:v>
                </c:pt>
              </c:numCache>
            </c:numRef>
          </c:val>
        </c:ser>
        <c:ser>
          <c:idx val="1"/>
          <c:order val="1"/>
          <c:tx>
            <c:strRef>
              <c:f>'ΕΞΤΡΑ ΑΝΑΛΥΣΕΙΣ'!$B$20</c:f>
              <c:strCache>
                <c:ptCount val="1"/>
                <c:pt idx="0">
                  <c:v>4 – Αρκετά</c:v>
                </c:pt>
              </c:strCache>
            </c:strRef>
          </c:tx>
          <c:spPr>
            <a:solidFill>
              <a:schemeClr val="accent3">
                <a:lumMod val="60000"/>
                <a:lumOff val="40000"/>
              </a:schemeClr>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ΑΝΑΛΥΣΕΙΣ'!$C$18;'ΕΞΤΡΑ ΑΝΑΛΥΣΕΙΣ'!$D$18;'ΕΞΤΡΑ ΑΝΑΛΥΣΕΙΣ'!$E$18;'ΕΞΤΡΑ ΑΝΑΛΥΣΕΙΣ'!$F$18)</c:f>
              <c:strCache>
                <c:ptCount val="4"/>
                <c:pt idx="0">
                  <c:v>Μάρτιος 2020</c:v>
                </c:pt>
                <c:pt idx="1">
                  <c:v>Ιούνιος 2020</c:v>
                </c:pt>
                <c:pt idx="2">
                  <c:v>Ιούλιος 2020</c:v>
                </c:pt>
                <c:pt idx="3">
                  <c:v>Σεπτέμβριος 2020</c:v>
                </c:pt>
              </c:strCache>
            </c:strRef>
          </c:cat>
          <c:val>
            <c:numRef>
              <c:f>('ΕΞΤΡΑ ΑΝΑΛΥΣΕΙΣ'!$C$20;'ΕΞΤΡΑ ΑΝΑΛΥΣΕΙΣ'!$D$20;'ΕΞΤΡΑ ΑΝΑΛΥΣΕΙΣ'!$E$20;'ΕΞΤΡΑ ΑΝΑΛΥΣΕΙΣ'!$F$20)</c:f>
              <c:numCache>
                <c:formatCode>0%</c:formatCode>
                <c:ptCount val="4"/>
                <c:pt idx="0">
                  <c:v>0.25</c:v>
                </c:pt>
                <c:pt idx="1">
                  <c:v>0.24000000000000005</c:v>
                </c:pt>
                <c:pt idx="2">
                  <c:v>0.27</c:v>
                </c:pt>
                <c:pt idx="3">
                  <c:v>0.23</c:v>
                </c:pt>
              </c:numCache>
            </c:numRef>
          </c:val>
        </c:ser>
        <c:ser>
          <c:idx val="2"/>
          <c:order val="2"/>
          <c:tx>
            <c:strRef>
              <c:f>'ΕΞΤΡΑ ΑΝΑΛΥΣΕΙΣ'!$B$21</c:f>
              <c:strCache>
                <c:ptCount val="1"/>
                <c:pt idx="0">
                  <c:v>3 – Ούτε Πολύ/Ούτε Λίγο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ΑΝΑΛΥΣΕΙΣ'!$C$18;'ΕΞΤΡΑ ΑΝΑΛΥΣΕΙΣ'!$D$18;'ΕΞΤΡΑ ΑΝΑΛΥΣΕΙΣ'!$E$18;'ΕΞΤΡΑ ΑΝΑΛΥΣΕΙΣ'!$F$18)</c:f>
              <c:strCache>
                <c:ptCount val="4"/>
                <c:pt idx="0">
                  <c:v>Μάρτιος 2020</c:v>
                </c:pt>
                <c:pt idx="1">
                  <c:v>Ιούνιος 2020</c:v>
                </c:pt>
                <c:pt idx="2">
                  <c:v>Ιούλιος 2020</c:v>
                </c:pt>
                <c:pt idx="3">
                  <c:v>Σεπτέμβριος 2020</c:v>
                </c:pt>
              </c:strCache>
            </c:strRef>
          </c:cat>
          <c:val>
            <c:numRef>
              <c:f>('ΕΞΤΡΑ ΑΝΑΛΥΣΕΙΣ'!$C$21;'ΕΞΤΡΑ ΑΝΑΛΥΣΕΙΣ'!$D$21;'ΕΞΤΡΑ ΑΝΑΛΥΣΕΙΣ'!$E$21;'ΕΞΤΡΑ ΑΝΑΛΥΣΕΙΣ'!$F$21)</c:f>
              <c:numCache>
                <c:formatCode>0%</c:formatCode>
                <c:ptCount val="4"/>
                <c:pt idx="0">
                  <c:v>0.11</c:v>
                </c:pt>
                <c:pt idx="1">
                  <c:v>0.19</c:v>
                </c:pt>
                <c:pt idx="2">
                  <c:v>0.13</c:v>
                </c:pt>
                <c:pt idx="3">
                  <c:v>0.15000000000000005</c:v>
                </c:pt>
              </c:numCache>
            </c:numRef>
          </c:val>
        </c:ser>
        <c:ser>
          <c:idx val="3"/>
          <c:order val="3"/>
          <c:tx>
            <c:strRef>
              <c:f>'ΕΞΤΡΑ ΑΝΑΛΥΣΕΙΣ'!$B$22</c:f>
              <c:strCache>
                <c:ptCount val="1"/>
                <c:pt idx="0">
                  <c:v>2 – Λίγο</c:v>
                </c:pt>
              </c:strCache>
            </c:strRef>
          </c:tx>
          <c:spPr>
            <a:solidFill>
              <a:srgbClr val="0070C0"/>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ΑΝΑΛΥΣΕΙΣ'!$C$18;'ΕΞΤΡΑ ΑΝΑΛΥΣΕΙΣ'!$D$18;'ΕΞΤΡΑ ΑΝΑΛΥΣΕΙΣ'!$E$18;'ΕΞΤΡΑ ΑΝΑΛΥΣΕΙΣ'!$F$18)</c:f>
              <c:strCache>
                <c:ptCount val="4"/>
                <c:pt idx="0">
                  <c:v>Μάρτιος 2020</c:v>
                </c:pt>
                <c:pt idx="1">
                  <c:v>Ιούνιος 2020</c:v>
                </c:pt>
                <c:pt idx="2">
                  <c:v>Ιούλιος 2020</c:v>
                </c:pt>
                <c:pt idx="3">
                  <c:v>Σεπτέμβριος 2020</c:v>
                </c:pt>
              </c:strCache>
            </c:strRef>
          </c:cat>
          <c:val>
            <c:numRef>
              <c:f>('ΕΞΤΡΑ ΑΝΑΛΥΣΕΙΣ'!$C$22;'ΕΞΤΡΑ ΑΝΑΛΥΣΕΙΣ'!$D$22;'ΕΞΤΡΑ ΑΝΑΛΥΣΕΙΣ'!$E$22;'ΕΞΤΡΑ ΑΝΑΛΥΣΕΙΣ'!$F$22)</c:f>
              <c:numCache>
                <c:formatCode>0%</c:formatCode>
                <c:ptCount val="4"/>
                <c:pt idx="0">
                  <c:v>0.05</c:v>
                </c:pt>
                <c:pt idx="1">
                  <c:v>7.0000000000000021E-2</c:v>
                </c:pt>
                <c:pt idx="2">
                  <c:v>9.0000000000000024E-2</c:v>
                </c:pt>
                <c:pt idx="3">
                  <c:v>0.1</c:v>
                </c:pt>
              </c:numCache>
            </c:numRef>
          </c:val>
        </c:ser>
        <c:ser>
          <c:idx val="4"/>
          <c:order val="4"/>
          <c:tx>
            <c:strRef>
              <c:f>'ΕΞΤΡΑ ΑΝΑΛΥΣΕΙΣ'!$B$23</c:f>
              <c:strCache>
                <c:ptCount val="1"/>
                <c:pt idx="0">
                  <c:v>1 – Καθόλου</c:v>
                </c:pt>
              </c:strCache>
            </c:strRef>
          </c:tx>
          <c:spPr>
            <a:solidFill>
              <a:srgbClr val="002060"/>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ΑΝΑΛΥΣΕΙΣ'!$C$18;'ΕΞΤΡΑ ΑΝΑΛΥΣΕΙΣ'!$D$18;'ΕΞΤΡΑ ΑΝΑΛΥΣΕΙΣ'!$E$18;'ΕΞΤΡΑ ΑΝΑΛΥΣΕΙΣ'!$F$18)</c:f>
              <c:strCache>
                <c:ptCount val="4"/>
                <c:pt idx="0">
                  <c:v>Μάρτιος 2020</c:v>
                </c:pt>
                <c:pt idx="1">
                  <c:v>Ιούνιος 2020</c:v>
                </c:pt>
                <c:pt idx="2">
                  <c:v>Ιούλιος 2020</c:v>
                </c:pt>
                <c:pt idx="3">
                  <c:v>Σεπτέμβριος 2020</c:v>
                </c:pt>
              </c:strCache>
            </c:strRef>
          </c:cat>
          <c:val>
            <c:numRef>
              <c:f>('ΕΞΤΡΑ ΑΝΑΛΥΣΕΙΣ'!$C$23;'ΕΞΤΡΑ ΑΝΑΛΥΣΕΙΣ'!$D$23;'ΕΞΤΡΑ ΑΝΑΛΥΣΕΙΣ'!$E$23;'ΕΞΤΡΑ ΑΝΑΛΥΣΕΙΣ'!$F$23)</c:f>
              <c:numCache>
                <c:formatCode>0%</c:formatCode>
                <c:ptCount val="4"/>
                <c:pt idx="0">
                  <c:v>3.0000000000000002E-2</c:v>
                </c:pt>
                <c:pt idx="1">
                  <c:v>0.12000000000000002</c:v>
                </c:pt>
                <c:pt idx="2">
                  <c:v>8.0000000000000029E-2</c:v>
                </c:pt>
                <c:pt idx="3">
                  <c:v>0.12000000000000002</c:v>
                </c:pt>
              </c:numCache>
            </c:numRef>
          </c:val>
        </c:ser>
        <c:ser>
          <c:idx val="5"/>
          <c:order val="5"/>
          <c:tx>
            <c:strRef>
              <c:f>'ΕΞΤΡΑ ΑΝΑΛΥΣΕΙΣ'!$B$24</c:f>
              <c:strCache>
                <c:ptCount val="1"/>
                <c:pt idx="0">
                  <c:v>Δεν έχω γνώμη/Δεν απαντώ (αυθόρμητα)</c:v>
                </c:pt>
              </c:strCache>
            </c:strRef>
          </c:tx>
          <c:spPr>
            <a:solidFill>
              <a:srgbClr val="FFC000"/>
            </a:solidFill>
          </c:spPr>
          <c:invertIfNegative val="0"/>
          <c:dLbls>
            <c:dLbl>
              <c:idx val="0"/>
              <c:layout>
                <c:manualLayout>
                  <c:x val="5.8741704106332496E-4"/>
                  <c:y val="9.0144332773004529E-2"/>
                </c:manualLayout>
              </c:layout>
              <c:showLegendKey val="0"/>
              <c:showVal val="1"/>
              <c:showCatName val="0"/>
              <c:showSerName val="0"/>
              <c:showPercent val="0"/>
              <c:showBubbleSize val="0"/>
            </c:dLbl>
            <c:dLbl>
              <c:idx val="1"/>
              <c:layout>
                <c:manualLayout>
                  <c:x val="4.5578777213053324E-3"/>
                  <c:y val="9.7982970405439643E-2"/>
                </c:manualLayout>
              </c:layout>
              <c:showLegendKey val="0"/>
              <c:showVal val="1"/>
              <c:showCatName val="0"/>
              <c:showSerName val="0"/>
              <c:showPercent val="0"/>
              <c:showBubbleSize val="0"/>
            </c:dLbl>
            <c:dLbl>
              <c:idx val="2"/>
              <c:layout>
                <c:manualLayout>
                  <c:x val="5.8741704106332496E-4"/>
                  <c:y val="7.8386376324351803E-2"/>
                </c:manualLayout>
              </c:layout>
              <c:showLegendKey val="0"/>
              <c:showVal val="1"/>
              <c:showCatName val="0"/>
              <c:showSerName val="0"/>
              <c:showPercent val="0"/>
              <c:showBubbleSize val="0"/>
            </c:dLbl>
            <c:dLbl>
              <c:idx val="3"/>
              <c:layout>
                <c:manualLayout>
                  <c:x val="4.5578777213053324E-3"/>
                  <c:y val="8.6225013956786944E-2"/>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('ΕΞΤΡΑ ΑΝΑΛΥΣΕΙΣ'!$C$18;'ΕΞΤΡΑ ΑΝΑΛΥΣΕΙΣ'!$D$18;'ΕΞΤΡΑ ΑΝΑΛΥΣΕΙΣ'!$E$18;'ΕΞΤΡΑ ΑΝΑΛΥΣΕΙΣ'!$F$18)</c:f>
              <c:strCache>
                <c:ptCount val="4"/>
                <c:pt idx="0">
                  <c:v>Μάρτιος 2020</c:v>
                </c:pt>
                <c:pt idx="1">
                  <c:v>Ιούνιος 2020</c:v>
                </c:pt>
                <c:pt idx="2">
                  <c:v>Ιούλιος 2020</c:v>
                </c:pt>
                <c:pt idx="3">
                  <c:v>Σεπτέμβριος 2020</c:v>
                </c:pt>
              </c:strCache>
            </c:strRef>
          </c:cat>
          <c:val>
            <c:numRef>
              <c:f>('ΕΞΤΡΑ ΑΝΑΛΥΣΕΙΣ'!$C$24;'ΕΞΤΡΑ ΑΝΑΛΥΣΕΙΣ'!$D$24;'ΕΞΤΡΑ ΑΝΑΛΥΣΕΙΣ'!$E$24;'ΕΞΤΡΑ ΑΝΑΛΥΣΕΙΣ'!$F$24)</c:f>
              <c:numCache>
                <c:formatCode>0%</c:formatCode>
                <c:ptCount val="4"/>
                <c:pt idx="0">
                  <c:v>0</c:v>
                </c:pt>
                <c:pt idx="1">
                  <c:v>1.0000000000000004E-2</c:v>
                </c:pt>
                <c:pt idx="2">
                  <c:v>0</c:v>
                </c:pt>
                <c:pt idx="3">
                  <c:v>1.0000000000000004E-2</c:v>
                </c:pt>
              </c:numCache>
            </c:numRef>
          </c:val>
        </c:ser>
        <c:dLbls>
          <c:showLegendKey val="0"/>
          <c:showVal val="1"/>
          <c:showCatName val="0"/>
          <c:showSerName val="0"/>
          <c:showPercent val="0"/>
          <c:showBubbleSize val="0"/>
        </c:dLbls>
        <c:gapWidth val="95"/>
        <c:overlap val="100"/>
        <c:axId val="66586496"/>
        <c:axId val="66588032"/>
      </c:barChart>
      <c:catAx>
        <c:axId val="66586496"/>
        <c:scaling>
          <c:orientation val="maxMin"/>
        </c:scaling>
        <c:delete val="0"/>
        <c:axPos val="l"/>
        <c:numFmt formatCode="General" sourceLinked="1"/>
        <c:majorTickMark val="none"/>
        <c:minorTickMark val="none"/>
        <c:tickLblPos val="nextTo"/>
        <c:txPr>
          <a:bodyPr/>
          <a:lstStyle/>
          <a:p>
            <a:pPr>
              <a:defRPr sz="1400" i="1"/>
            </a:pPr>
            <a:endParaRPr lang="el-GR"/>
          </a:p>
        </c:txPr>
        <c:crossAx val="66588032"/>
        <c:crosses val="autoZero"/>
        <c:auto val="1"/>
        <c:lblAlgn val="ctr"/>
        <c:lblOffset val="100"/>
        <c:noMultiLvlLbl val="0"/>
      </c:catAx>
      <c:valAx>
        <c:axId val="66588032"/>
        <c:scaling>
          <c:orientation val="minMax"/>
        </c:scaling>
        <c:delete val="1"/>
        <c:axPos val="t"/>
        <c:numFmt formatCode="0%" sourceLinked="1"/>
        <c:majorTickMark val="out"/>
        <c:minorTickMark val="none"/>
        <c:tickLblPos val="none"/>
        <c:crossAx val="66586496"/>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5011463586777416"/>
          <c:y val="0"/>
          <c:w val="0.47325582996872162"/>
          <c:h val="0.92669246860881815"/>
        </c:manualLayout>
      </c:layout>
      <c:bar3DChart>
        <c:barDir val="bar"/>
        <c:grouping val="stacked"/>
        <c:varyColors val="0"/>
        <c:ser>
          <c:idx val="0"/>
          <c:order val="0"/>
          <c:spPr>
            <a:solidFill>
              <a:srgbClr val="0070C0"/>
            </a:solidFill>
          </c:spPr>
          <c:invertIfNegative val="0"/>
          <c:dPt>
            <c:idx val="2"/>
            <c:invertIfNegative val="0"/>
            <c:bubble3D val="0"/>
            <c:spPr>
              <a:solidFill>
                <a:srgbClr val="002060"/>
              </a:solidFill>
            </c:spPr>
          </c:dPt>
          <c:dPt>
            <c:idx val="4"/>
            <c:invertIfNegative val="0"/>
            <c:bubble3D val="0"/>
            <c:spPr>
              <a:solidFill>
                <a:srgbClr val="C00000"/>
              </a:solidFill>
            </c:spPr>
          </c:dPt>
          <c:dPt>
            <c:idx val="5"/>
            <c:invertIfNegative val="0"/>
            <c:bubble3D val="0"/>
            <c:spPr>
              <a:solidFill>
                <a:srgbClr val="FFC000"/>
              </a:solidFill>
            </c:spPr>
          </c:dPt>
          <c:dLbls>
            <c:dLbl>
              <c:idx val="0"/>
              <c:layout>
                <c:manualLayout>
                  <c:x val="5.9969115713975715E-2"/>
                  <c:y val="1.2678921293349804E-2"/>
                </c:manualLayout>
              </c:layout>
              <c:showLegendKey val="0"/>
              <c:showVal val="1"/>
              <c:showCatName val="0"/>
              <c:showSerName val="0"/>
              <c:showPercent val="0"/>
              <c:showBubbleSize val="0"/>
            </c:dLbl>
            <c:dLbl>
              <c:idx val="1"/>
              <c:layout>
                <c:manualLayout>
                  <c:x val="0.10210957540487768"/>
                  <c:y val="9.5091909700123541E-3"/>
                </c:manualLayout>
              </c:layout>
              <c:showLegendKey val="0"/>
              <c:showVal val="1"/>
              <c:showCatName val="0"/>
              <c:showSerName val="0"/>
              <c:showPercent val="0"/>
              <c:showBubbleSize val="0"/>
            </c:dLbl>
            <c:dLbl>
              <c:idx val="2"/>
              <c:layout>
                <c:manualLayout>
                  <c:x val="0.22582462145491558"/>
                  <c:y val="1.2354444275649953E-2"/>
                </c:manualLayout>
              </c:layout>
              <c:showLegendKey val="0"/>
              <c:showVal val="1"/>
              <c:showCatName val="0"/>
              <c:showSerName val="0"/>
              <c:showPercent val="0"/>
              <c:showBubbleSize val="0"/>
            </c:dLbl>
            <c:dLbl>
              <c:idx val="3"/>
              <c:layout>
                <c:manualLayout>
                  <c:x val="0.13392857009422474"/>
                  <c:y val="1.617383487858998E-2"/>
                </c:manualLayout>
              </c:layout>
              <c:showLegendKey val="0"/>
              <c:showVal val="1"/>
              <c:showCatName val="0"/>
              <c:showSerName val="0"/>
              <c:showPercent val="0"/>
              <c:showBubbleSize val="0"/>
            </c:dLbl>
            <c:dLbl>
              <c:idx val="4"/>
              <c:layout>
                <c:manualLayout>
                  <c:x val="0.13333182890191092"/>
                  <c:y val="5.6901232400879366E-3"/>
                </c:manualLayout>
              </c:layout>
              <c:showLegendKey val="0"/>
              <c:showVal val="1"/>
              <c:showCatName val="0"/>
              <c:showSerName val="0"/>
              <c:showPercent val="0"/>
              <c:showBubbleSize val="0"/>
            </c:dLbl>
            <c:dLbl>
              <c:idx val="5"/>
              <c:layout>
                <c:manualLayout>
                  <c:x val="0.11795554345368349"/>
                  <c:y val="1.9343585367984681E-2"/>
                </c:manualLayout>
              </c:layout>
              <c:showLegendKey val="0"/>
              <c:showVal val="1"/>
              <c:showCatName val="0"/>
              <c:showSerName val="0"/>
              <c:showPercent val="0"/>
              <c:showBubbleSize val="0"/>
            </c:dLbl>
            <c:txPr>
              <a:bodyPr/>
              <a:lstStyle/>
              <a:p>
                <a:pPr>
                  <a:defRPr sz="1100" b="1"/>
                </a:pPr>
                <a:endParaRPr lang="el-GR"/>
              </a:p>
            </c:txPr>
            <c:showLegendKey val="0"/>
            <c:showVal val="1"/>
            <c:showCatName val="0"/>
            <c:showSerName val="0"/>
            <c:showPercent val="0"/>
            <c:showBubbleSize val="0"/>
            <c:showLeaderLines val="0"/>
          </c:dLbls>
          <c:cat>
            <c:strRef>
              <c:f>ΑΠΑΝΤΗΣΕΙΣ!$B$183:$B$188</c:f>
              <c:strCache>
                <c:ptCount val="6"/>
                <c:pt idx="0">
                  <c:v>Μέχρι το τέλος Αυγούστου</c:v>
                </c:pt>
                <c:pt idx="1">
                  <c:v>Μέχρι το τέλος του 2020</c:v>
                </c:pt>
                <c:pt idx="2">
                  <c:v>Κάποια στιγμή μέσα στο 2021</c:v>
                </c:pt>
                <c:pt idx="3">
                  <c:v>Από το 2022 και μετά </c:v>
                </c:pt>
                <c:pt idx="4">
                  <c:v>Ποτέ, η ζωή μας δεν θα είναι πια ίδια</c:v>
                </c:pt>
                <c:pt idx="5">
                  <c:v>Δεν έχω γνώμη/Δεν απαντώ</c:v>
                </c:pt>
              </c:strCache>
            </c:strRef>
          </c:cat>
          <c:val>
            <c:numRef>
              <c:f>ΑΠΑΝΤΗΣΕΙΣ!$D$183:$D$188</c:f>
              <c:numCache>
                <c:formatCode>0%</c:formatCode>
                <c:ptCount val="6"/>
                <c:pt idx="0">
                  <c:v>1.6089712335446121E-2</c:v>
                </c:pt>
                <c:pt idx="1">
                  <c:v>9.0264911425320976E-2</c:v>
                </c:pt>
                <c:pt idx="2">
                  <c:v>0.41077523159434431</c:v>
                </c:pt>
                <c:pt idx="3">
                  <c:v>0.15933690882496354</c:v>
                </c:pt>
                <c:pt idx="4">
                  <c:v>0.18174874045181233</c:v>
                </c:pt>
                <c:pt idx="5">
                  <c:v>0.14178449536811319</c:v>
                </c:pt>
              </c:numCache>
            </c:numRef>
          </c:val>
        </c:ser>
        <c:dLbls>
          <c:showLegendKey val="0"/>
          <c:showVal val="0"/>
          <c:showCatName val="0"/>
          <c:showSerName val="0"/>
          <c:showPercent val="0"/>
          <c:showBubbleSize val="0"/>
        </c:dLbls>
        <c:gapWidth val="55"/>
        <c:gapDepth val="55"/>
        <c:shape val="box"/>
        <c:axId val="226485376"/>
        <c:axId val="226486912"/>
        <c:axId val="0"/>
      </c:bar3DChart>
      <c:catAx>
        <c:axId val="226485376"/>
        <c:scaling>
          <c:orientation val="maxMin"/>
        </c:scaling>
        <c:delete val="0"/>
        <c:axPos val="l"/>
        <c:majorTickMark val="none"/>
        <c:minorTickMark val="none"/>
        <c:tickLblPos val="nextTo"/>
        <c:txPr>
          <a:bodyPr/>
          <a:lstStyle/>
          <a:p>
            <a:pPr>
              <a:defRPr sz="1050" b="1" i="1"/>
            </a:pPr>
            <a:endParaRPr lang="el-GR"/>
          </a:p>
        </c:txPr>
        <c:crossAx val="226486912"/>
        <c:crosses val="autoZero"/>
        <c:auto val="1"/>
        <c:lblAlgn val="ctr"/>
        <c:lblOffset val="100"/>
        <c:noMultiLvlLbl val="0"/>
      </c:catAx>
      <c:valAx>
        <c:axId val="226486912"/>
        <c:scaling>
          <c:orientation val="minMax"/>
        </c:scaling>
        <c:delete val="1"/>
        <c:axPos val="t"/>
        <c:numFmt formatCode="0%" sourceLinked="1"/>
        <c:majorTickMark val="none"/>
        <c:minorTickMark val="none"/>
        <c:tickLblPos val="none"/>
        <c:crossAx val="226485376"/>
        <c:crosses val="autoZero"/>
        <c:crossBetween val="between"/>
      </c:valAx>
    </c:plotArea>
    <c:plotVisOnly val="1"/>
    <c:dispBlanksAs val="gap"/>
    <c:showDLblsOverMax val="0"/>
  </c:chart>
  <c:txPr>
    <a:bodyPr/>
    <a:lstStyle/>
    <a:p>
      <a:pPr>
        <a:defRPr sz="1800"/>
      </a:pPr>
      <a:endParaRPr lang="el-G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bar3DChart>
        <c:barDir val="bar"/>
        <c:grouping val="stacked"/>
        <c:varyColors val="0"/>
        <c:ser>
          <c:idx val="0"/>
          <c:order val="0"/>
          <c:spPr>
            <a:solidFill>
              <a:srgbClr val="0070C0"/>
            </a:solidFill>
          </c:spPr>
          <c:invertIfNegative val="0"/>
          <c:dPt>
            <c:idx val="5"/>
            <c:invertIfNegative val="0"/>
            <c:bubble3D val="0"/>
            <c:spPr>
              <a:solidFill>
                <a:srgbClr val="002060"/>
              </a:solidFill>
            </c:spPr>
          </c:dPt>
          <c:dPt>
            <c:idx val="6"/>
            <c:invertIfNegative val="0"/>
            <c:bubble3D val="0"/>
            <c:spPr>
              <a:solidFill>
                <a:srgbClr val="C00000"/>
              </a:solidFill>
            </c:spPr>
          </c:dPt>
          <c:dPt>
            <c:idx val="7"/>
            <c:invertIfNegative val="0"/>
            <c:bubble3D val="0"/>
            <c:spPr>
              <a:solidFill>
                <a:srgbClr val="FFC000"/>
              </a:solidFill>
            </c:spPr>
          </c:dPt>
          <c:dLbls>
            <c:dLbl>
              <c:idx val="0"/>
              <c:layout>
                <c:manualLayout>
                  <c:x val="0.10992530272735947"/>
                  <c:y val="8.7491776117500711E-3"/>
                </c:manualLayout>
              </c:layout>
              <c:showLegendKey val="0"/>
              <c:showVal val="1"/>
              <c:showCatName val="0"/>
              <c:showSerName val="0"/>
              <c:showPercent val="0"/>
              <c:showBubbleSize val="0"/>
            </c:dLbl>
            <c:dLbl>
              <c:idx val="1"/>
              <c:layout>
                <c:manualLayout>
                  <c:x val="0.11297878335867489"/>
                  <c:y val="5.8327850745000511E-3"/>
                </c:manualLayout>
              </c:layout>
              <c:showLegendKey val="0"/>
              <c:showVal val="1"/>
              <c:showCatName val="0"/>
              <c:showSerName val="0"/>
              <c:showPercent val="0"/>
              <c:showBubbleSize val="0"/>
            </c:dLbl>
            <c:dLbl>
              <c:idx val="2"/>
              <c:layout>
                <c:manualLayout>
                  <c:x val="9.3131159255123844E-2"/>
                  <c:y val="8.7491776117500711E-3"/>
                </c:manualLayout>
              </c:layout>
              <c:showLegendKey val="0"/>
              <c:showVal val="1"/>
              <c:showCatName val="0"/>
              <c:showSerName val="0"/>
              <c:showPercent val="0"/>
              <c:showBubbleSize val="0"/>
            </c:dLbl>
            <c:dLbl>
              <c:idx val="3"/>
              <c:layout>
                <c:manualLayout>
                  <c:x val="0.11297878335867489"/>
                  <c:y val="5.8327850744999965E-3"/>
                </c:manualLayout>
              </c:layout>
              <c:showLegendKey val="0"/>
              <c:showVal val="1"/>
              <c:showCatName val="0"/>
              <c:showSerName val="0"/>
              <c:showPercent val="0"/>
              <c:showBubbleSize val="0"/>
            </c:dLbl>
            <c:dLbl>
              <c:idx val="4"/>
              <c:layout>
                <c:manualLayout>
                  <c:x val="0.19942372576713613"/>
                  <c:y val="5.8332460092912833E-3"/>
                </c:manualLayout>
              </c:layout>
              <c:showLegendKey val="0"/>
              <c:showVal val="1"/>
              <c:showCatName val="0"/>
              <c:showSerName val="0"/>
              <c:showPercent val="0"/>
              <c:showBubbleSize val="0"/>
            </c:dLbl>
            <c:dLbl>
              <c:idx val="5"/>
              <c:layout>
                <c:manualLayout>
                  <c:x val="0.33588286944471019"/>
                  <c:y val="5.8327850745000511E-3"/>
                </c:manualLayout>
              </c:layout>
              <c:showLegendKey val="0"/>
              <c:showVal val="1"/>
              <c:showCatName val="0"/>
              <c:showSerName val="0"/>
              <c:showPercent val="0"/>
              <c:showBubbleSize val="0"/>
            </c:dLbl>
            <c:dLbl>
              <c:idx val="6"/>
              <c:layout>
                <c:manualLayout>
                  <c:x val="0.18635031595806575"/>
                  <c:y val="-1.6387682507778257E-4"/>
                </c:manualLayout>
              </c:layout>
              <c:showLegendKey val="0"/>
              <c:showVal val="1"/>
              <c:showCatName val="0"/>
              <c:showSerName val="0"/>
              <c:showPercent val="0"/>
              <c:showBubbleSize val="0"/>
            </c:dLbl>
            <c:dLbl>
              <c:idx val="7"/>
              <c:layout>
                <c:manualLayout>
                  <c:x val="0.1562947741624281"/>
                  <c:y val="1.1831245596105501E-2"/>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ΑΠΑΝΤΗΣΕΙΣ!$B$153:$B$160</c:f>
              <c:strCache>
                <c:ptCount val="8"/>
                <c:pt idx="0">
                  <c:v>Μέχρι το τέλος Ιουνίου</c:v>
                </c:pt>
                <c:pt idx="1">
                  <c:v>Μέχρι το τέλος Ιουλίου</c:v>
                </c:pt>
                <c:pt idx="2">
                  <c:v>Μέχρι το τέλος Αυγούστου</c:v>
                </c:pt>
                <c:pt idx="3">
                  <c:v>Μέχρι το φθινόπωρο</c:v>
                </c:pt>
                <c:pt idx="4">
                  <c:v>Μέχρι το τέλος του 2020</c:v>
                </c:pt>
                <c:pt idx="5">
                  <c:v>Κάποια στιγμή μέσα στο 2021</c:v>
                </c:pt>
                <c:pt idx="6">
                  <c:v>Ποτέ, η ζωή μας δεν θα είναι πια ίδια</c:v>
                </c:pt>
                <c:pt idx="7">
                  <c:v>Δεν έχω γνώμη/Δεν απαντώ</c:v>
                </c:pt>
              </c:strCache>
            </c:strRef>
          </c:cat>
          <c:val>
            <c:numRef>
              <c:f>ΑΠΑΝΤΗΣΕΙΣ!$D$153:$D$160</c:f>
              <c:numCache>
                <c:formatCode>0%</c:formatCode>
                <c:ptCount val="8"/>
                <c:pt idx="0">
                  <c:v>6.2235143392135615E-2</c:v>
                </c:pt>
                <c:pt idx="1">
                  <c:v>6.7556913373410882E-2</c:v>
                </c:pt>
                <c:pt idx="2">
                  <c:v>4.8191583719325908E-2</c:v>
                </c:pt>
                <c:pt idx="3">
                  <c:v>6.6587825629907019E-2</c:v>
                </c:pt>
                <c:pt idx="4">
                  <c:v>0.18614697283269308</c:v>
                </c:pt>
                <c:pt idx="5">
                  <c:v>0.27006340133372758</c:v>
                </c:pt>
                <c:pt idx="6">
                  <c:v>0.16842416477776709</c:v>
                </c:pt>
                <c:pt idx="7">
                  <c:v>0.13079399494103366</c:v>
                </c:pt>
              </c:numCache>
            </c:numRef>
          </c:val>
        </c:ser>
        <c:dLbls>
          <c:showLegendKey val="0"/>
          <c:showVal val="0"/>
          <c:showCatName val="0"/>
          <c:showSerName val="0"/>
          <c:showPercent val="0"/>
          <c:showBubbleSize val="0"/>
        </c:dLbls>
        <c:gapWidth val="55"/>
        <c:gapDepth val="55"/>
        <c:shape val="box"/>
        <c:axId val="227188736"/>
        <c:axId val="227190272"/>
        <c:axId val="0"/>
      </c:bar3DChart>
      <c:catAx>
        <c:axId val="227188736"/>
        <c:scaling>
          <c:orientation val="maxMin"/>
        </c:scaling>
        <c:delete val="0"/>
        <c:axPos val="l"/>
        <c:majorTickMark val="none"/>
        <c:minorTickMark val="none"/>
        <c:tickLblPos val="nextTo"/>
        <c:txPr>
          <a:bodyPr/>
          <a:lstStyle/>
          <a:p>
            <a:pPr>
              <a:defRPr sz="1000" b="1" i="1"/>
            </a:pPr>
            <a:endParaRPr lang="el-GR"/>
          </a:p>
        </c:txPr>
        <c:crossAx val="227190272"/>
        <c:crosses val="autoZero"/>
        <c:auto val="1"/>
        <c:lblAlgn val="ctr"/>
        <c:lblOffset val="100"/>
        <c:noMultiLvlLbl val="0"/>
      </c:catAx>
      <c:valAx>
        <c:axId val="227190272"/>
        <c:scaling>
          <c:orientation val="minMax"/>
        </c:scaling>
        <c:delete val="1"/>
        <c:axPos val="t"/>
        <c:numFmt formatCode="0%" sourceLinked="1"/>
        <c:majorTickMark val="none"/>
        <c:minorTickMark val="none"/>
        <c:tickLblPos val="none"/>
        <c:crossAx val="227188736"/>
        <c:crosses val="autoZero"/>
        <c:crossBetween val="between"/>
      </c:valAx>
    </c:plotArea>
    <c:plotVisOnly val="1"/>
    <c:dispBlanksAs val="gap"/>
    <c:showDLblsOverMax val="0"/>
  </c:chart>
  <c:txPr>
    <a:bodyPr/>
    <a:lstStyle/>
    <a:p>
      <a:pPr>
        <a:defRPr sz="1800"/>
      </a:pPr>
      <a:endParaRPr lang="el-G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'EXTRA ΚΑΤΑΝΑΛΩΤΩΝ '!$B$325</c:f>
              <c:strCache>
                <c:ptCount val="1"/>
                <c:pt idx="0">
                  <c:v>Πάντα</c:v>
                </c:pt>
              </c:strCache>
            </c:strRef>
          </c:tx>
          <c:spPr>
            <a:solidFill>
              <a:srgbClr val="002060"/>
            </a:solidFill>
          </c:spPr>
          <c:invertIfNegative val="0"/>
          <c:dLbls>
            <c:txPr>
              <a:bodyPr/>
              <a:lstStyle/>
              <a:p>
                <a:pPr>
                  <a:defRPr sz="1200" b="1">
                    <a:solidFill>
                      <a:schemeClr val="bg1"/>
                    </a:solidFill>
                  </a:defRPr>
                </a:pPr>
                <a:endParaRPr lang="el-GR"/>
              </a:p>
            </c:txPr>
            <c:showLegendKey val="0"/>
            <c:showVal val="1"/>
            <c:showCatName val="0"/>
            <c:showSerName val="0"/>
            <c:showPercent val="0"/>
            <c:showBubbleSize val="0"/>
            <c:showLeaderLines val="0"/>
          </c:dLbls>
          <c:cat>
            <c:strRef>
              <c:f>('EXTRA ΚΑΤΑΝΑΛΩΤΩΝ '!$D$324;'EXTRA ΚΑΤΑΝΑΛΩΤΩΝ '!$F$324;'EXTRA ΚΑΤΑΝΑΛΩΤΩΝ '!$H$324;'EXTRA ΚΑΤΑΝΑΛΩΤΩΝ '!$J$324;'EXTRA ΚΑΤΑΝΑΛΩΤΩΝ '!$L$324;'EXTRA ΚΑΤΑΝΑΛΩΤΩΝ '!$N$324)</c:f>
              <c:strCache>
                <c:ptCount val="6"/>
                <c:pt idx="0">
                  <c:v>Τήρηση αποστάσεων στις επαφές με άλλους</c:v>
                </c:pt>
                <c:pt idx="1">
                  <c:v>Σχολαστικό και συχνό πλύσιμο χεριών</c:v>
                </c:pt>
                <c:pt idx="2">
                  <c:v>Χρήση μάσκας στο supermarket</c:v>
                </c:pt>
                <c:pt idx="3">
                  <c:v>Χρήση μάσκας σε κοινόχρηστους/δημόσιους χώρους</c:v>
                </c:pt>
                <c:pt idx="4">
                  <c:v>Αποφυγή κοινωνικών επαφών</c:v>
                </c:pt>
                <c:pt idx="5">
                  <c:v>Συχνή χρήση αντισηπτικού χεριών/επιφανειών</c:v>
                </c:pt>
              </c:strCache>
            </c:strRef>
          </c:cat>
          <c:val>
            <c:numRef>
              <c:f>('EXTRA ΚΑΤΑΝΑΛΩΤΩΝ '!$D$325;'EXTRA ΚΑΤΑΝΑΛΩΤΩΝ '!$F$325;'EXTRA ΚΑΤΑΝΑΛΩΤΩΝ '!$H$325;'EXTRA ΚΑΤΑΝΑΛΩΤΩΝ '!$J$325;'EXTRA ΚΑΤΑΝΑΛΩΤΩΝ '!$L$325;'EXTRA ΚΑΤΑΝΑΛΩΤΩΝ '!$N$325)</c:f>
              <c:numCache>
                <c:formatCode>0%</c:formatCode>
                <c:ptCount val="6"/>
                <c:pt idx="0">
                  <c:v>0.46033431715995937</c:v>
                </c:pt>
                <c:pt idx="1">
                  <c:v>0.74784503565173055</c:v>
                </c:pt>
                <c:pt idx="2">
                  <c:v>0.92877830800209649</c:v>
                </c:pt>
                <c:pt idx="3">
                  <c:v>0.63711089963727663</c:v>
                </c:pt>
                <c:pt idx="4">
                  <c:v>0.26682940957424822</c:v>
                </c:pt>
                <c:pt idx="5">
                  <c:v>0.54809880425338275</c:v>
                </c:pt>
              </c:numCache>
            </c:numRef>
          </c:val>
        </c:ser>
        <c:ser>
          <c:idx val="1"/>
          <c:order val="1"/>
          <c:tx>
            <c:strRef>
              <c:f>'EXTRA ΚΑΤΑΝΑΛΩΤΩΝ '!$B$326</c:f>
              <c:strCache>
                <c:ptCount val="1"/>
                <c:pt idx="0">
                  <c:v>Συχνά</c:v>
                </c:pt>
              </c:strCache>
            </c:strRef>
          </c:tx>
          <c:spPr>
            <a:solidFill>
              <a:srgbClr val="0070C0"/>
            </a:solidFill>
          </c:spPr>
          <c:invertIfNegative val="0"/>
          <c:dLbls>
            <c:txPr>
              <a:bodyPr/>
              <a:lstStyle/>
              <a:p>
                <a:pPr>
                  <a:defRPr sz="1200" b="1">
                    <a:solidFill>
                      <a:schemeClr val="bg1"/>
                    </a:solidFill>
                  </a:defRPr>
                </a:pPr>
                <a:endParaRPr lang="el-GR"/>
              </a:p>
            </c:txPr>
            <c:showLegendKey val="0"/>
            <c:showVal val="1"/>
            <c:showCatName val="0"/>
            <c:showSerName val="0"/>
            <c:showPercent val="0"/>
            <c:showBubbleSize val="0"/>
            <c:showLeaderLines val="0"/>
          </c:dLbls>
          <c:cat>
            <c:strRef>
              <c:f>('EXTRA ΚΑΤΑΝΑΛΩΤΩΝ '!$D$324;'EXTRA ΚΑΤΑΝΑΛΩΤΩΝ '!$F$324;'EXTRA ΚΑΤΑΝΑΛΩΤΩΝ '!$H$324;'EXTRA ΚΑΤΑΝΑΛΩΤΩΝ '!$J$324;'EXTRA ΚΑΤΑΝΑΛΩΤΩΝ '!$L$324;'EXTRA ΚΑΤΑΝΑΛΩΤΩΝ '!$N$324)</c:f>
              <c:strCache>
                <c:ptCount val="6"/>
                <c:pt idx="0">
                  <c:v>Τήρηση αποστάσεων στις επαφές με άλλους</c:v>
                </c:pt>
                <c:pt idx="1">
                  <c:v>Σχολαστικό και συχνό πλύσιμο χεριών</c:v>
                </c:pt>
                <c:pt idx="2">
                  <c:v>Χρήση μάσκας στο supermarket</c:v>
                </c:pt>
                <c:pt idx="3">
                  <c:v>Χρήση μάσκας σε κοινόχρηστους/δημόσιους χώρους</c:v>
                </c:pt>
                <c:pt idx="4">
                  <c:v>Αποφυγή κοινωνικών επαφών</c:v>
                </c:pt>
                <c:pt idx="5">
                  <c:v>Συχνή χρήση αντισηπτικού χεριών/επιφανειών</c:v>
                </c:pt>
              </c:strCache>
            </c:strRef>
          </c:cat>
          <c:val>
            <c:numRef>
              <c:f>('EXTRA ΚΑΤΑΝΑΛΩΤΩΝ '!$D$326;'EXTRA ΚΑΤΑΝΑΛΩΤΩΝ '!$F$326;'EXTRA ΚΑΤΑΝΑΛΩΤΩΝ '!$H$326;'EXTRA ΚΑΤΑΝΑΛΩΤΩΝ '!$J$326;'EXTRA ΚΑΤΑΝΑΛΩΤΩΝ '!$L$326;'EXTRA ΚΑΤΑΝΑΛΩΤΩΝ '!$N$326)</c:f>
              <c:numCache>
                <c:formatCode>0%</c:formatCode>
                <c:ptCount val="6"/>
                <c:pt idx="0">
                  <c:v>0.35426033707555254</c:v>
                </c:pt>
                <c:pt idx="1">
                  <c:v>0.19987035734480807</c:v>
                </c:pt>
                <c:pt idx="2">
                  <c:v>3.7072793975671002E-2</c:v>
                </c:pt>
                <c:pt idx="3">
                  <c:v>0.13783496765829506</c:v>
                </c:pt>
                <c:pt idx="4">
                  <c:v>0.26906367661053421</c:v>
                </c:pt>
                <c:pt idx="5">
                  <c:v>0.27307708221275195</c:v>
                </c:pt>
              </c:numCache>
            </c:numRef>
          </c:val>
        </c:ser>
        <c:ser>
          <c:idx val="2"/>
          <c:order val="2"/>
          <c:tx>
            <c:strRef>
              <c:f>'EXTRA ΚΑΤΑΝΑΛΩΤΩΝ '!$B$327</c:f>
              <c:strCache>
                <c:ptCount val="1"/>
                <c:pt idx="0">
                  <c:v>Σπάνια</c:v>
                </c:pt>
              </c:strCache>
            </c:strRef>
          </c:tx>
          <c:spPr>
            <a:solidFill>
              <a:schemeClr val="accent3">
                <a:lumMod val="60000"/>
                <a:lumOff val="40000"/>
              </a:schemeClr>
            </a:solidFill>
          </c:spPr>
          <c:invertIfNegative val="0"/>
          <c:dLbls>
            <c:txPr>
              <a:bodyPr/>
              <a:lstStyle/>
              <a:p>
                <a:pPr>
                  <a:defRPr sz="1200" b="1">
                    <a:solidFill>
                      <a:srgbClr val="FFFFFF"/>
                    </a:solidFill>
                  </a:defRPr>
                </a:pPr>
                <a:endParaRPr lang="el-GR"/>
              </a:p>
            </c:txPr>
            <c:showLegendKey val="0"/>
            <c:showVal val="1"/>
            <c:showCatName val="0"/>
            <c:showSerName val="0"/>
            <c:showPercent val="0"/>
            <c:showBubbleSize val="0"/>
            <c:showLeaderLines val="0"/>
          </c:dLbls>
          <c:cat>
            <c:strRef>
              <c:f>('EXTRA ΚΑΤΑΝΑΛΩΤΩΝ '!$D$324;'EXTRA ΚΑΤΑΝΑΛΩΤΩΝ '!$F$324;'EXTRA ΚΑΤΑΝΑΛΩΤΩΝ '!$H$324;'EXTRA ΚΑΤΑΝΑΛΩΤΩΝ '!$J$324;'EXTRA ΚΑΤΑΝΑΛΩΤΩΝ '!$L$324;'EXTRA ΚΑΤΑΝΑΛΩΤΩΝ '!$N$324)</c:f>
              <c:strCache>
                <c:ptCount val="6"/>
                <c:pt idx="0">
                  <c:v>Τήρηση αποστάσεων στις επαφές με άλλους</c:v>
                </c:pt>
                <c:pt idx="1">
                  <c:v>Σχολαστικό και συχνό πλύσιμο χεριών</c:v>
                </c:pt>
                <c:pt idx="2">
                  <c:v>Χρήση μάσκας στο supermarket</c:v>
                </c:pt>
                <c:pt idx="3">
                  <c:v>Χρήση μάσκας σε κοινόχρηστους/δημόσιους χώρους</c:v>
                </c:pt>
                <c:pt idx="4">
                  <c:v>Αποφυγή κοινωνικών επαφών</c:v>
                </c:pt>
                <c:pt idx="5">
                  <c:v>Συχνή χρήση αντισηπτικού χεριών/επιφανειών</c:v>
                </c:pt>
              </c:strCache>
            </c:strRef>
          </c:cat>
          <c:val>
            <c:numRef>
              <c:f>('EXTRA ΚΑΤΑΝΑΛΩΤΩΝ '!$D$327;'EXTRA ΚΑΤΑΝΑΛΩΤΩΝ '!$F$327;'EXTRA ΚΑΤΑΝΑΛΩΤΩΝ '!$H$327;'EXTRA ΚΑΤΑΝΑΛΩΤΩΝ '!$J$327;'EXTRA ΚΑΤΑΝΑΛΩΤΩΝ '!$L$327;'EXTRA ΚΑΤΑΝΑΛΩΤΩΝ '!$N$327)</c:f>
              <c:numCache>
                <c:formatCode>0%</c:formatCode>
                <c:ptCount val="6"/>
                <c:pt idx="0">
                  <c:v>0.10097095412793421</c:v>
                </c:pt>
                <c:pt idx="1">
                  <c:v>2.3901140579530258E-2</c:v>
                </c:pt>
                <c:pt idx="2">
                  <c:v>7.1856122251951577E-3</c:v>
                </c:pt>
                <c:pt idx="3">
                  <c:v>0.10255561531990015</c:v>
                </c:pt>
                <c:pt idx="4">
                  <c:v>0.24661067207304119</c:v>
                </c:pt>
                <c:pt idx="5">
                  <c:v>9.8955962872550304E-2</c:v>
                </c:pt>
              </c:numCache>
            </c:numRef>
          </c:val>
        </c:ser>
        <c:ser>
          <c:idx val="3"/>
          <c:order val="3"/>
          <c:tx>
            <c:strRef>
              <c:f>'EXTRA ΚΑΤΑΝΑΛΩΤΩΝ '!$B$328</c:f>
              <c:strCache>
                <c:ptCount val="1"/>
                <c:pt idx="0">
                  <c:v>Ποτέ</c:v>
                </c:pt>
              </c:strCache>
            </c:strRef>
          </c:tx>
          <c:spPr>
            <a:solidFill>
              <a:srgbClr val="C00000"/>
            </a:solidFill>
          </c:spPr>
          <c:invertIfNegative val="0"/>
          <c:dLbls>
            <c:txPr>
              <a:bodyPr/>
              <a:lstStyle/>
              <a:p>
                <a:pPr>
                  <a:defRPr sz="1200" b="1">
                    <a:solidFill>
                      <a:srgbClr val="FFFFFF"/>
                    </a:solidFill>
                  </a:defRPr>
                </a:pPr>
                <a:endParaRPr lang="el-GR"/>
              </a:p>
            </c:txPr>
            <c:showLegendKey val="0"/>
            <c:showVal val="1"/>
            <c:showCatName val="0"/>
            <c:showSerName val="0"/>
            <c:showPercent val="0"/>
            <c:showBubbleSize val="0"/>
            <c:showLeaderLines val="0"/>
          </c:dLbls>
          <c:cat>
            <c:strRef>
              <c:f>('EXTRA ΚΑΤΑΝΑΛΩΤΩΝ '!$D$324;'EXTRA ΚΑΤΑΝΑΛΩΤΩΝ '!$F$324;'EXTRA ΚΑΤΑΝΑΛΩΤΩΝ '!$H$324;'EXTRA ΚΑΤΑΝΑΛΩΤΩΝ '!$J$324;'EXTRA ΚΑΤΑΝΑΛΩΤΩΝ '!$L$324;'EXTRA ΚΑΤΑΝΑΛΩΤΩΝ '!$N$324)</c:f>
              <c:strCache>
                <c:ptCount val="6"/>
                <c:pt idx="0">
                  <c:v>Τήρηση αποστάσεων στις επαφές με άλλους</c:v>
                </c:pt>
                <c:pt idx="1">
                  <c:v>Σχολαστικό και συχνό πλύσιμο χεριών</c:v>
                </c:pt>
                <c:pt idx="2">
                  <c:v>Χρήση μάσκας στο supermarket</c:v>
                </c:pt>
                <c:pt idx="3">
                  <c:v>Χρήση μάσκας σε κοινόχρηστους/δημόσιους χώρους</c:v>
                </c:pt>
                <c:pt idx="4">
                  <c:v>Αποφυγή κοινωνικών επαφών</c:v>
                </c:pt>
                <c:pt idx="5">
                  <c:v>Συχνή χρήση αντισηπτικού χεριών/επιφανειών</c:v>
                </c:pt>
              </c:strCache>
            </c:strRef>
          </c:cat>
          <c:val>
            <c:numRef>
              <c:f>('EXTRA ΚΑΤΑΝΑΛΩΤΩΝ '!$D$328;'EXTRA ΚΑΤΑΝΑΛΩΤΩΝ '!$F$328;'EXTRA ΚΑΤΑΝΑΛΩΤΩΝ '!$H$328;'EXTRA ΚΑΤΑΝΑΛΩΤΩΝ '!$J$328;'EXTRA ΚΑΤΑΝΑΛΩΤΩΝ '!$L$328;'EXTRA ΚΑΤΑΝΑΛΩΤΩΝ '!$N$328)</c:f>
              <c:numCache>
                <c:formatCode>0%</c:formatCode>
                <c:ptCount val="6"/>
                <c:pt idx="0">
                  <c:v>7.4545554850633078E-2</c:v>
                </c:pt>
                <c:pt idx="1">
                  <c:v>2.3404636793688868E-2</c:v>
                </c:pt>
                <c:pt idx="2">
                  <c:v>1.4936694894215653E-2</c:v>
                </c:pt>
                <c:pt idx="3">
                  <c:v>0.10455542223509456</c:v>
                </c:pt>
                <c:pt idx="4">
                  <c:v>0.20676624325927156</c:v>
                </c:pt>
                <c:pt idx="5">
                  <c:v>7.4282483070600105E-2</c:v>
                </c:pt>
              </c:numCache>
            </c:numRef>
          </c:val>
        </c:ser>
        <c:ser>
          <c:idx val="4"/>
          <c:order val="4"/>
          <c:tx>
            <c:strRef>
              <c:f>'EXTRA ΚΑΤΑΝΑΛΩΤΩΝ '!$B$329</c:f>
              <c:strCache>
                <c:ptCount val="1"/>
                <c:pt idx="0">
                  <c:v>ΔΞ/ΔΑ</c:v>
                </c:pt>
              </c:strCache>
            </c:strRef>
          </c:tx>
          <c:spPr>
            <a:solidFill>
              <a:srgbClr val="FFC000"/>
            </a:solidFill>
          </c:spPr>
          <c:invertIfNegative val="0"/>
          <c:dLbls>
            <c:dLbl>
              <c:idx val="0"/>
              <c:layout>
                <c:manualLayout>
                  <c:x val="3.4253410925607236E-3"/>
                  <c:y val="5.6644689716446504E-2"/>
                </c:manualLayout>
              </c:layout>
              <c:showLegendKey val="0"/>
              <c:showVal val="1"/>
              <c:showCatName val="0"/>
              <c:showSerName val="0"/>
              <c:showPercent val="0"/>
              <c:showBubbleSize val="0"/>
            </c:dLbl>
            <c:dLbl>
              <c:idx val="1"/>
              <c:layout>
                <c:manualLayout>
                  <c:x val="-1.1474758049206341E-16"/>
                  <c:y val="6.797362765973583E-2"/>
                </c:manualLayout>
              </c:layout>
              <c:showLegendKey val="0"/>
              <c:showVal val="1"/>
              <c:showCatName val="0"/>
              <c:showSerName val="0"/>
              <c:showPercent val="0"/>
              <c:showBubbleSize val="0"/>
            </c:dLbl>
            <c:dLbl>
              <c:idx val="2"/>
              <c:layout>
                <c:manualLayout>
                  <c:x val="4.0389232889188548E-3"/>
                  <c:y val="5.6644689716446504E-2"/>
                </c:manualLayout>
              </c:layout>
              <c:showLegendKey val="0"/>
              <c:showVal val="1"/>
              <c:showCatName val="0"/>
              <c:showSerName val="0"/>
              <c:showPercent val="0"/>
              <c:showBubbleSize val="0"/>
            </c:dLbl>
            <c:dLbl>
              <c:idx val="3"/>
              <c:layout>
                <c:manualLayout>
                  <c:x val="-1.564757809989612E-3"/>
                  <c:y val="6.4197315011972789E-2"/>
                </c:manualLayout>
              </c:layout>
              <c:showLegendKey val="0"/>
              <c:showVal val="1"/>
              <c:showCatName val="0"/>
              <c:showSerName val="0"/>
              <c:showPercent val="0"/>
              <c:showBubbleSize val="0"/>
            </c:dLbl>
            <c:dLbl>
              <c:idx val="4"/>
              <c:layout>
                <c:manualLayout>
                  <c:x val="3.6667080649835301E-3"/>
                  <c:y val="7.552625295526201E-2"/>
                </c:manualLayout>
              </c:layout>
              <c:showLegendKey val="0"/>
              <c:showVal val="1"/>
              <c:showCatName val="0"/>
              <c:showSerName val="0"/>
              <c:showPercent val="0"/>
              <c:showBubbleSize val="0"/>
            </c:dLbl>
            <c:dLbl>
              <c:idx val="5"/>
              <c:layout>
                <c:manualLayout>
                  <c:x val="2.1901680968799478E-3"/>
                  <c:y val="6.4197315011972692E-2"/>
                </c:manualLayout>
              </c:layout>
              <c:showLegendKey val="0"/>
              <c:showVal val="1"/>
              <c:showCatName val="0"/>
              <c:showSerName val="0"/>
              <c:showPercent val="0"/>
              <c:showBubbleSize val="0"/>
            </c:dLbl>
            <c:txPr>
              <a:bodyPr/>
              <a:lstStyle/>
              <a:p>
                <a:pPr>
                  <a:defRPr sz="1200" b="1">
                    <a:solidFill>
                      <a:schemeClr val="tx1"/>
                    </a:solidFill>
                  </a:defRPr>
                </a:pPr>
                <a:endParaRPr lang="el-GR"/>
              </a:p>
            </c:txPr>
            <c:showLegendKey val="0"/>
            <c:showVal val="1"/>
            <c:showCatName val="0"/>
            <c:showSerName val="0"/>
            <c:showPercent val="0"/>
            <c:showBubbleSize val="0"/>
            <c:showLeaderLines val="0"/>
          </c:dLbls>
          <c:cat>
            <c:strRef>
              <c:f>('EXTRA ΚΑΤΑΝΑΛΩΤΩΝ '!$D$324;'EXTRA ΚΑΤΑΝΑΛΩΤΩΝ '!$F$324;'EXTRA ΚΑΤΑΝΑΛΩΤΩΝ '!$H$324;'EXTRA ΚΑΤΑΝΑΛΩΤΩΝ '!$J$324;'EXTRA ΚΑΤΑΝΑΛΩΤΩΝ '!$L$324;'EXTRA ΚΑΤΑΝΑΛΩΤΩΝ '!$N$324)</c:f>
              <c:strCache>
                <c:ptCount val="6"/>
                <c:pt idx="0">
                  <c:v>Τήρηση αποστάσεων στις επαφές με άλλους</c:v>
                </c:pt>
                <c:pt idx="1">
                  <c:v>Σχολαστικό και συχνό πλύσιμο χεριών</c:v>
                </c:pt>
                <c:pt idx="2">
                  <c:v>Χρήση μάσκας στο supermarket</c:v>
                </c:pt>
                <c:pt idx="3">
                  <c:v>Χρήση μάσκας σε κοινόχρηστους/δημόσιους χώρους</c:v>
                </c:pt>
                <c:pt idx="4">
                  <c:v>Αποφυγή κοινωνικών επαφών</c:v>
                </c:pt>
                <c:pt idx="5">
                  <c:v>Συχνή χρήση αντισηπτικού χεριών/επιφανειών</c:v>
                </c:pt>
              </c:strCache>
            </c:strRef>
          </c:cat>
          <c:val>
            <c:numRef>
              <c:f>('EXTRA ΚΑΤΑΝΑΛΩΤΩΝ '!$D$329;'EXTRA ΚΑΤΑΝΑΛΩΤΩΝ '!$F$329;'EXTRA ΚΑΤΑΝΑΛΩΤΩΝ '!$H$329;'EXTRA ΚΑΤΑΝΑΛΩΤΩΝ '!$J$329;'EXTRA ΚΑΤΑΝΑΛΩΤΩΝ '!$L$329;'EXTRA ΚΑΤΑΝΑΛΩΤΩΝ '!$N$329)</c:f>
              <c:numCache>
                <c:formatCode>0%</c:formatCode>
                <c:ptCount val="6"/>
                <c:pt idx="0">
                  <c:v>9.8888367859211717E-3</c:v>
                </c:pt>
                <c:pt idx="1">
                  <c:v>4.9788296302425991E-3</c:v>
                </c:pt>
                <c:pt idx="2">
                  <c:v>1.2026590902821831E-2</c:v>
                </c:pt>
                <c:pt idx="3">
                  <c:v>1.7943095149433857E-2</c:v>
                </c:pt>
                <c:pt idx="4">
                  <c:v>1.0729998482905101E-2</c:v>
                </c:pt>
                <c:pt idx="5">
                  <c:v>5.585667590715381E-3</c:v>
                </c:pt>
              </c:numCache>
            </c:numRef>
          </c:val>
        </c:ser>
        <c:dLbls>
          <c:showLegendKey val="0"/>
          <c:showVal val="1"/>
          <c:showCatName val="0"/>
          <c:showSerName val="0"/>
          <c:showPercent val="0"/>
          <c:showBubbleSize val="0"/>
        </c:dLbls>
        <c:gapWidth val="95"/>
        <c:overlap val="100"/>
        <c:axId val="227296384"/>
        <c:axId val="227297920"/>
      </c:barChart>
      <c:catAx>
        <c:axId val="227296384"/>
        <c:scaling>
          <c:orientation val="maxMin"/>
        </c:scaling>
        <c:delete val="0"/>
        <c:axPos val="l"/>
        <c:numFmt formatCode="General" sourceLinked="1"/>
        <c:majorTickMark val="none"/>
        <c:minorTickMark val="none"/>
        <c:tickLblPos val="nextTo"/>
        <c:txPr>
          <a:bodyPr/>
          <a:lstStyle/>
          <a:p>
            <a:pPr>
              <a:defRPr sz="1100" b="1" i="1"/>
            </a:pPr>
            <a:endParaRPr lang="el-GR"/>
          </a:p>
        </c:txPr>
        <c:crossAx val="227297920"/>
        <c:crosses val="autoZero"/>
        <c:auto val="1"/>
        <c:lblAlgn val="ctr"/>
        <c:lblOffset val="100"/>
        <c:noMultiLvlLbl val="0"/>
      </c:catAx>
      <c:valAx>
        <c:axId val="227297920"/>
        <c:scaling>
          <c:orientation val="minMax"/>
        </c:scaling>
        <c:delete val="1"/>
        <c:axPos val="t"/>
        <c:numFmt formatCode="0%" sourceLinked="1"/>
        <c:majorTickMark val="out"/>
        <c:minorTickMark val="none"/>
        <c:tickLblPos val="none"/>
        <c:crossAx val="227296384"/>
        <c:crosses val="autoZero"/>
        <c:crossBetween val="between"/>
      </c:valAx>
      <c:spPr>
        <a:noFill/>
      </c:spPr>
    </c:plotArea>
    <c:legend>
      <c:legendPos val="t"/>
      <c:overlay val="0"/>
      <c:txPr>
        <a:bodyPr/>
        <a:lstStyle/>
        <a:p>
          <a:pPr>
            <a:defRPr b="1"/>
          </a:pPr>
          <a:endParaRPr lang="el-GR"/>
        </a:p>
      </c:txPr>
    </c:legend>
    <c:plotVisOnly val="1"/>
    <c:dispBlanksAs val="gap"/>
    <c:showDLblsOverMax val="0"/>
  </c:chart>
  <c:spPr>
    <a:noFill/>
    <a:ln>
      <a:noFill/>
    </a:ln>
  </c:sp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'EXTRA ΕΠΙΧΕΙΡΗΣΕΩΝ '!$B$309</c:f>
              <c:strCache>
                <c:ptCount val="1"/>
                <c:pt idx="0">
                  <c:v>5 - Πολύ</c:v>
                </c:pt>
              </c:strCache>
            </c:strRef>
          </c:tx>
          <c:spPr>
            <a:solidFill>
              <a:srgbClr val="002060"/>
            </a:solidFill>
          </c:spPr>
          <c:invertIfNegative val="0"/>
          <c:dLbls>
            <c:txPr>
              <a:bodyPr/>
              <a:lstStyle/>
              <a:p>
                <a:pPr>
                  <a:defRPr sz="1200" b="1">
                    <a:solidFill>
                      <a:schemeClr val="bg1"/>
                    </a:solidFill>
                  </a:defRPr>
                </a:pPr>
                <a:endParaRPr lang="el-GR"/>
              </a:p>
            </c:txPr>
            <c:showLegendKey val="0"/>
            <c:showVal val="1"/>
            <c:showCatName val="0"/>
            <c:showSerName val="0"/>
            <c:showPercent val="0"/>
            <c:showBubbleSize val="0"/>
            <c:showLeaderLines val="0"/>
          </c:dLbls>
          <c:cat>
            <c:strRef>
              <c:f>('EXTRA ΕΠΙΧΕΙΡΗΣΕΩΝ '!$D$308;'EXTRA ΕΠΙΧΕΙΡΗΣΕΩΝ '!$F$308;'EXTRA ΕΠΙΧΕΙΡΗΣΕΩΝ '!$H$308;'EXTRA ΕΠΙΧΕΙΡΗΣΕΩΝ '!$J$308;'EXTRA ΕΠΙΧΕΙΡΗΣΕΩΝ '!$L$308;'EXTRA ΕΠΙΧΕΙΡΗΣΕΩΝ '!$N$308;'EXTRA ΕΠΙΧΕΙΡΗΣΕΩΝ '!$P$308)</c:f>
              <c:strCache>
                <c:ptCount val="7"/>
                <c:pt idx="0">
                  <c:v>Μείωση κατά 3 μονάδες των ασφαλιστικών εισφορών εργοδοτών και εργαζομένων ιδιωτικού τομέα για το 2021</c:v>
                </c:pt>
                <c:pt idx="1">
                  <c:v>Κατάργηση της εισφοράς αλληλεγγύης για μισθωτούς ιδιωτικού τομέα, επαγγελματίες και αγρότες για το 2021</c:v>
                </c:pt>
                <c:pt idx="2">
                  <c:v>Πρόγραμμα επιδότησης ασφαλιστικών εισφορών 100.000 θέσεων εργασίας για έξι μήνες</c:v>
                </c:pt>
                <c:pt idx="3">
                  <c:v>Επέκταση του προγράμματος ΣΥΝ-ΕΡΓΑΣΙΑ και της δυνατότητας αναστολής συμβάσεων έως το 2021</c:v>
                </c:pt>
                <c:pt idx="4">
                  <c:v>Τρίτος κύκλος επιστρεπτέας προκαταβολής</c:v>
                </c:pt>
                <c:pt idx="5">
                  <c:v>Υπεραποσβέσεις ύψους 200% για ψηφιακές και πράσινες επενδύνσεις παγίου κεφαλαίου για τρία έτη (2021-2023)</c:v>
                </c:pt>
                <c:pt idx="6">
                  <c:v>Επέκταση για έξι μήνες του μειωμένου συντελεστή ΦΠΑ στις μεταφορές, τον καφέ, στα μη αλκοολούχα ποτά, στους κινηματογράφους και τις τουριστικές υπηρεσίες</c:v>
                </c:pt>
              </c:strCache>
            </c:strRef>
          </c:cat>
          <c:val>
            <c:numRef>
              <c:f>('EXTRA ΕΠΙΧΕΙΡΗΣΕΩΝ '!$D$309;'EXTRA ΕΠΙΧΕΙΡΗΣΕΩΝ '!$F$309;'EXTRA ΕΠΙΧΕΙΡΗΣΕΩΝ '!$H$309;'EXTRA ΕΠΙΧΕΙΡΗΣΕΩΝ '!$J$309;'EXTRA ΕΠΙΧΕΙΡΗΣΕΩΝ '!$L$309;'EXTRA ΕΠΙΧΕΙΡΗΣΕΩΝ '!$N$309;'EXTRA ΕΠΙΧΕΙΡΗΣΕΩΝ '!$P$309)</c:f>
              <c:numCache>
                <c:formatCode>0%</c:formatCode>
                <c:ptCount val="7"/>
                <c:pt idx="0">
                  <c:v>0.32249322493224941</c:v>
                </c:pt>
                <c:pt idx="1">
                  <c:v>0.45257452574525764</c:v>
                </c:pt>
                <c:pt idx="2">
                  <c:v>0.36585365853658525</c:v>
                </c:pt>
                <c:pt idx="3">
                  <c:v>0.22493224932249334</c:v>
                </c:pt>
                <c:pt idx="4">
                  <c:v>0.33739837398374006</c:v>
                </c:pt>
                <c:pt idx="5">
                  <c:v>0.28997289972899742</c:v>
                </c:pt>
                <c:pt idx="6">
                  <c:v>0.35501355013550134</c:v>
                </c:pt>
              </c:numCache>
            </c:numRef>
          </c:val>
        </c:ser>
        <c:ser>
          <c:idx val="1"/>
          <c:order val="1"/>
          <c:tx>
            <c:strRef>
              <c:f>'EXTRA ΕΠΙΧΕΙΡΗΣΕΩΝ '!$B$310</c:f>
              <c:strCache>
                <c:ptCount val="1"/>
                <c:pt idx="0">
                  <c:v>4 - Αρκετά</c:v>
                </c:pt>
              </c:strCache>
            </c:strRef>
          </c:tx>
          <c:spPr>
            <a:solidFill>
              <a:srgbClr val="0070C0"/>
            </a:solidFill>
          </c:spPr>
          <c:invertIfNegative val="0"/>
          <c:dLbls>
            <c:txPr>
              <a:bodyPr/>
              <a:lstStyle/>
              <a:p>
                <a:pPr>
                  <a:defRPr sz="1200" b="1">
                    <a:solidFill>
                      <a:schemeClr val="bg1"/>
                    </a:solidFill>
                  </a:defRPr>
                </a:pPr>
                <a:endParaRPr lang="el-GR"/>
              </a:p>
            </c:txPr>
            <c:showLegendKey val="0"/>
            <c:showVal val="1"/>
            <c:showCatName val="0"/>
            <c:showSerName val="0"/>
            <c:showPercent val="0"/>
            <c:showBubbleSize val="0"/>
            <c:showLeaderLines val="0"/>
          </c:dLbls>
          <c:cat>
            <c:strRef>
              <c:f>('EXTRA ΕΠΙΧΕΙΡΗΣΕΩΝ '!$D$308;'EXTRA ΕΠΙΧΕΙΡΗΣΕΩΝ '!$F$308;'EXTRA ΕΠΙΧΕΙΡΗΣΕΩΝ '!$H$308;'EXTRA ΕΠΙΧΕΙΡΗΣΕΩΝ '!$J$308;'EXTRA ΕΠΙΧΕΙΡΗΣΕΩΝ '!$L$308;'EXTRA ΕΠΙΧΕΙΡΗΣΕΩΝ '!$N$308;'EXTRA ΕΠΙΧΕΙΡΗΣΕΩΝ '!$P$308)</c:f>
              <c:strCache>
                <c:ptCount val="7"/>
                <c:pt idx="0">
                  <c:v>Μείωση κατά 3 μονάδες των ασφαλιστικών εισφορών εργοδοτών και εργαζομένων ιδιωτικού τομέα για το 2021</c:v>
                </c:pt>
                <c:pt idx="1">
                  <c:v>Κατάργηση της εισφοράς αλληλεγγύης για μισθωτούς ιδιωτικού τομέα, επαγγελματίες και αγρότες για το 2021</c:v>
                </c:pt>
                <c:pt idx="2">
                  <c:v>Πρόγραμμα επιδότησης ασφαλιστικών εισφορών 100.000 θέσεων εργασίας για έξι μήνες</c:v>
                </c:pt>
                <c:pt idx="3">
                  <c:v>Επέκταση του προγράμματος ΣΥΝ-ΕΡΓΑΣΙΑ και της δυνατότητας αναστολής συμβάσεων έως το 2021</c:v>
                </c:pt>
                <c:pt idx="4">
                  <c:v>Τρίτος κύκλος επιστρεπτέας προκαταβολής</c:v>
                </c:pt>
                <c:pt idx="5">
                  <c:v>Υπεραποσβέσεις ύψους 200% για ψηφιακές και πράσινες επενδύνσεις παγίου κεφαλαίου για τρία έτη (2021-2023)</c:v>
                </c:pt>
                <c:pt idx="6">
                  <c:v>Επέκταση για έξι μήνες του μειωμένου συντελεστή ΦΠΑ στις μεταφορές, τον καφέ, στα μη αλκοολούχα ποτά, στους κινηματογράφους και τις τουριστικές υπηρεσίες</c:v>
                </c:pt>
              </c:strCache>
            </c:strRef>
          </c:cat>
          <c:val>
            <c:numRef>
              <c:f>('EXTRA ΕΠΙΧΕΙΡΗΣΕΩΝ '!$D$310;'EXTRA ΕΠΙΧΕΙΡΗΣΕΩΝ '!$F$310;'EXTRA ΕΠΙΧΕΙΡΗΣΕΩΝ '!$H$310;'EXTRA ΕΠΙΧΕΙΡΗΣΕΩΝ '!$J$310;'EXTRA ΕΠΙΧΕΙΡΗΣΕΩΝ '!$L$310;'EXTRA ΕΠΙΧΕΙΡΗΣΕΩΝ '!$N$310;'EXTRA ΕΠΙΧΕΙΡΗΣΕΩΝ '!$P$310)</c:f>
              <c:numCache>
                <c:formatCode>0%</c:formatCode>
                <c:ptCount val="7"/>
                <c:pt idx="0">
                  <c:v>0.1991869918699187</c:v>
                </c:pt>
                <c:pt idx="1">
                  <c:v>0.1856368563685637</c:v>
                </c:pt>
                <c:pt idx="2">
                  <c:v>0.1856368563685637</c:v>
                </c:pt>
                <c:pt idx="3">
                  <c:v>0.18834688346883477</c:v>
                </c:pt>
                <c:pt idx="4">
                  <c:v>0.22086720867208673</c:v>
                </c:pt>
                <c:pt idx="5">
                  <c:v>0.16666666666666666</c:v>
                </c:pt>
                <c:pt idx="6">
                  <c:v>0.18021680216802177</c:v>
                </c:pt>
              </c:numCache>
            </c:numRef>
          </c:val>
        </c:ser>
        <c:ser>
          <c:idx val="2"/>
          <c:order val="2"/>
          <c:tx>
            <c:strRef>
              <c:f>'EXTRA ΕΠΙΧΕΙΡΗΣΕΩΝ '!$B$311</c:f>
              <c:strCache>
                <c:ptCount val="1"/>
                <c:pt idx="0">
                  <c:v>3 - Ούτε Πολύ/Ούτε Λίγο</c:v>
                </c:pt>
              </c:strCache>
            </c:strRef>
          </c:tx>
          <c:spPr>
            <a:solidFill>
              <a:schemeClr val="bg1">
                <a:lumMod val="65000"/>
              </a:schemeClr>
            </a:solidFill>
          </c:spPr>
          <c:invertIfNegative val="0"/>
          <c:dLbls>
            <c:txPr>
              <a:bodyPr/>
              <a:lstStyle/>
              <a:p>
                <a:pPr>
                  <a:defRPr sz="1200" b="1">
                    <a:solidFill>
                      <a:srgbClr val="FFFFFF"/>
                    </a:solidFill>
                  </a:defRPr>
                </a:pPr>
                <a:endParaRPr lang="el-GR"/>
              </a:p>
            </c:txPr>
            <c:showLegendKey val="0"/>
            <c:showVal val="1"/>
            <c:showCatName val="0"/>
            <c:showSerName val="0"/>
            <c:showPercent val="0"/>
            <c:showBubbleSize val="0"/>
            <c:showLeaderLines val="0"/>
          </c:dLbls>
          <c:cat>
            <c:strRef>
              <c:f>('EXTRA ΕΠΙΧΕΙΡΗΣΕΩΝ '!$D$308;'EXTRA ΕΠΙΧΕΙΡΗΣΕΩΝ '!$F$308;'EXTRA ΕΠΙΧΕΙΡΗΣΕΩΝ '!$H$308;'EXTRA ΕΠΙΧΕΙΡΗΣΕΩΝ '!$J$308;'EXTRA ΕΠΙΧΕΙΡΗΣΕΩΝ '!$L$308;'EXTRA ΕΠΙΧΕΙΡΗΣΕΩΝ '!$N$308;'EXTRA ΕΠΙΧΕΙΡΗΣΕΩΝ '!$P$308)</c:f>
              <c:strCache>
                <c:ptCount val="7"/>
                <c:pt idx="0">
                  <c:v>Μείωση κατά 3 μονάδες των ασφαλιστικών εισφορών εργοδοτών και εργαζομένων ιδιωτικού τομέα για το 2021</c:v>
                </c:pt>
                <c:pt idx="1">
                  <c:v>Κατάργηση της εισφοράς αλληλεγγύης για μισθωτούς ιδιωτικού τομέα, επαγγελματίες και αγρότες για το 2021</c:v>
                </c:pt>
                <c:pt idx="2">
                  <c:v>Πρόγραμμα επιδότησης ασφαλιστικών εισφορών 100.000 θέσεων εργασίας για έξι μήνες</c:v>
                </c:pt>
                <c:pt idx="3">
                  <c:v>Επέκταση του προγράμματος ΣΥΝ-ΕΡΓΑΣΙΑ και της δυνατότητας αναστολής συμβάσεων έως το 2021</c:v>
                </c:pt>
                <c:pt idx="4">
                  <c:v>Τρίτος κύκλος επιστρεπτέας προκαταβολής</c:v>
                </c:pt>
                <c:pt idx="5">
                  <c:v>Υπεραποσβέσεις ύψους 200% για ψηφιακές και πράσινες επενδύνσεις παγίου κεφαλαίου για τρία έτη (2021-2023)</c:v>
                </c:pt>
                <c:pt idx="6">
                  <c:v>Επέκταση για έξι μήνες του μειωμένου συντελεστή ΦΠΑ στις μεταφορές, τον καφέ, στα μη αλκοολούχα ποτά, στους κινηματογράφους και τις τουριστικές υπηρεσίες</c:v>
                </c:pt>
              </c:strCache>
            </c:strRef>
          </c:cat>
          <c:val>
            <c:numRef>
              <c:f>('EXTRA ΕΠΙΧΕΙΡΗΣΕΩΝ '!$D$311;'EXTRA ΕΠΙΧΕΙΡΗΣΕΩΝ '!$F$311;'EXTRA ΕΠΙΧΕΙΡΗΣΕΩΝ '!$H$311;'EXTRA ΕΠΙΧΕΙΡΗΣΕΩΝ '!$J$311;'EXTRA ΕΠΙΧΕΙΡΗΣΕΩΝ '!$L$311;'EXTRA ΕΠΙΧΕΙΡΗΣΕΩΝ '!$N$311;'EXTRA ΕΠΙΧΕΙΡΗΣΕΩΝ '!$P$311)</c:f>
              <c:numCache>
                <c:formatCode>0%</c:formatCode>
                <c:ptCount val="7"/>
                <c:pt idx="0">
                  <c:v>0.21409214092140927</c:v>
                </c:pt>
                <c:pt idx="1">
                  <c:v>0.14905149051490524</c:v>
                </c:pt>
                <c:pt idx="2">
                  <c:v>0.18834688346883477</c:v>
                </c:pt>
                <c:pt idx="3">
                  <c:v>0.23712737127371269</c:v>
                </c:pt>
                <c:pt idx="4">
                  <c:v>0.16395663956639581</c:v>
                </c:pt>
                <c:pt idx="5">
                  <c:v>0.21273712737127376</c:v>
                </c:pt>
                <c:pt idx="6">
                  <c:v>0.16260162601626016</c:v>
                </c:pt>
              </c:numCache>
            </c:numRef>
          </c:val>
        </c:ser>
        <c:ser>
          <c:idx val="3"/>
          <c:order val="3"/>
          <c:tx>
            <c:strRef>
              <c:f>'EXTRA ΕΠΙΧΕΙΡΗΣΕΩΝ '!$B$312</c:f>
              <c:strCache>
                <c:ptCount val="1"/>
                <c:pt idx="0">
                  <c:v>2 - Λίγο</c:v>
                </c:pt>
              </c:strCache>
            </c:strRef>
          </c:tx>
          <c:spPr>
            <a:solidFill>
              <a:schemeClr val="accent3">
                <a:lumMod val="60000"/>
                <a:lumOff val="40000"/>
              </a:schemeClr>
            </a:solidFill>
          </c:spPr>
          <c:invertIfNegative val="0"/>
          <c:dLbls>
            <c:txPr>
              <a:bodyPr/>
              <a:lstStyle/>
              <a:p>
                <a:pPr>
                  <a:defRPr sz="1200" b="1">
                    <a:solidFill>
                      <a:srgbClr val="FFFFFF"/>
                    </a:solidFill>
                  </a:defRPr>
                </a:pPr>
                <a:endParaRPr lang="el-GR"/>
              </a:p>
            </c:txPr>
            <c:showLegendKey val="0"/>
            <c:showVal val="1"/>
            <c:showCatName val="0"/>
            <c:showSerName val="0"/>
            <c:showPercent val="0"/>
            <c:showBubbleSize val="0"/>
            <c:showLeaderLines val="0"/>
          </c:dLbls>
          <c:cat>
            <c:strRef>
              <c:f>('EXTRA ΕΠΙΧΕΙΡΗΣΕΩΝ '!$D$308;'EXTRA ΕΠΙΧΕΙΡΗΣΕΩΝ '!$F$308;'EXTRA ΕΠΙΧΕΙΡΗΣΕΩΝ '!$H$308;'EXTRA ΕΠΙΧΕΙΡΗΣΕΩΝ '!$J$308;'EXTRA ΕΠΙΧΕΙΡΗΣΕΩΝ '!$L$308;'EXTRA ΕΠΙΧΕΙΡΗΣΕΩΝ '!$N$308;'EXTRA ΕΠΙΧΕΙΡΗΣΕΩΝ '!$P$308)</c:f>
              <c:strCache>
                <c:ptCount val="7"/>
                <c:pt idx="0">
                  <c:v>Μείωση κατά 3 μονάδες των ασφαλιστικών εισφορών εργοδοτών και εργαζομένων ιδιωτικού τομέα για το 2021</c:v>
                </c:pt>
                <c:pt idx="1">
                  <c:v>Κατάργηση της εισφοράς αλληλεγγύης για μισθωτούς ιδιωτικού τομέα, επαγγελματίες και αγρότες για το 2021</c:v>
                </c:pt>
                <c:pt idx="2">
                  <c:v>Πρόγραμμα επιδότησης ασφαλιστικών εισφορών 100.000 θέσεων εργασίας για έξι μήνες</c:v>
                </c:pt>
                <c:pt idx="3">
                  <c:v>Επέκταση του προγράμματος ΣΥΝ-ΕΡΓΑΣΙΑ και της δυνατότητας αναστολής συμβάσεων έως το 2021</c:v>
                </c:pt>
                <c:pt idx="4">
                  <c:v>Τρίτος κύκλος επιστρεπτέας προκαταβολής</c:v>
                </c:pt>
                <c:pt idx="5">
                  <c:v>Υπεραποσβέσεις ύψους 200% για ψηφιακές και πράσινες επενδύνσεις παγίου κεφαλαίου για τρία έτη (2021-2023)</c:v>
                </c:pt>
                <c:pt idx="6">
                  <c:v>Επέκταση για έξι μήνες του μειωμένου συντελεστή ΦΠΑ στις μεταφορές, τον καφέ, στα μη αλκοολούχα ποτά, στους κινηματογράφους και τις τουριστικές υπηρεσίες</c:v>
                </c:pt>
              </c:strCache>
            </c:strRef>
          </c:cat>
          <c:val>
            <c:numRef>
              <c:f>('EXTRA ΕΠΙΧΕΙΡΗΣΕΩΝ '!$D$312;'EXTRA ΕΠΙΧΕΙΡΗΣΕΩΝ '!$F$312;'EXTRA ΕΠΙΧΕΙΡΗΣΕΩΝ '!$H$312;'EXTRA ΕΠΙΧΕΙΡΗΣΕΩΝ '!$J$312;'EXTRA ΕΠΙΧΕΙΡΗΣΕΩΝ '!$L$312;'EXTRA ΕΠΙΧΕΙΡΗΣΕΩΝ '!$N$312;'EXTRA ΕΠΙΧΕΙΡΗΣΕΩΝ '!$P$312)</c:f>
              <c:numCache>
                <c:formatCode>0%</c:formatCode>
                <c:ptCount val="7"/>
                <c:pt idx="0">
                  <c:v>9.6205962059620648E-2</c:v>
                </c:pt>
                <c:pt idx="1">
                  <c:v>8.1300813008130079E-2</c:v>
                </c:pt>
                <c:pt idx="2">
                  <c:v>7.859078590785909E-2</c:v>
                </c:pt>
                <c:pt idx="3">
                  <c:v>8.536585365853662E-2</c:v>
                </c:pt>
                <c:pt idx="4">
                  <c:v>7.3170731707317069E-2</c:v>
                </c:pt>
                <c:pt idx="5">
                  <c:v>6.7750677506775089E-2</c:v>
                </c:pt>
                <c:pt idx="6">
                  <c:v>8.8075880758807651E-2</c:v>
                </c:pt>
              </c:numCache>
            </c:numRef>
          </c:val>
        </c:ser>
        <c:ser>
          <c:idx val="4"/>
          <c:order val="4"/>
          <c:tx>
            <c:strRef>
              <c:f>'EXTRA ΕΠΙΧΕΙΡΗΣΕΩΝ '!$B$313</c:f>
              <c:strCache>
                <c:ptCount val="1"/>
                <c:pt idx="0">
                  <c:v>1 - Καθόλου</c:v>
                </c:pt>
              </c:strCache>
            </c:strRef>
          </c:tx>
          <c:spPr>
            <a:solidFill>
              <a:srgbClr val="FF0000"/>
            </a:solidFill>
          </c:spPr>
          <c:invertIfNegative val="0"/>
          <c:dLbls>
            <c:txPr>
              <a:bodyPr/>
              <a:lstStyle/>
              <a:p>
                <a:pPr>
                  <a:defRPr sz="1200" b="1">
                    <a:solidFill>
                      <a:schemeClr val="bg1"/>
                    </a:solidFill>
                  </a:defRPr>
                </a:pPr>
                <a:endParaRPr lang="el-GR"/>
              </a:p>
            </c:txPr>
            <c:showLegendKey val="0"/>
            <c:showVal val="1"/>
            <c:showCatName val="0"/>
            <c:showSerName val="0"/>
            <c:showPercent val="0"/>
            <c:showBubbleSize val="0"/>
            <c:showLeaderLines val="0"/>
          </c:dLbls>
          <c:cat>
            <c:strRef>
              <c:f>('EXTRA ΕΠΙΧΕΙΡΗΣΕΩΝ '!$D$308;'EXTRA ΕΠΙΧΕΙΡΗΣΕΩΝ '!$F$308;'EXTRA ΕΠΙΧΕΙΡΗΣΕΩΝ '!$H$308;'EXTRA ΕΠΙΧΕΙΡΗΣΕΩΝ '!$J$308;'EXTRA ΕΠΙΧΕΙΡΗΣΕΩΝ '!$L$308;'EXTRA ΕΠΙΧΕΙΡΗΣΕΩΝ '!$N$308;'EXTRA ΕΠΙΧΕΙΡΗΣΕΩΝ '!$P$308)</c:f>
              <c:strCache>
                <c:ptCount val="7"/>
                <c:pt idx="0">
                  <c:v>Μείωση κατά 3 μονάδες των ασφαλιστικών εισφορών εργοδοτών και εργαζομένων ιδιωτικού τομέα για το 2021</c:v>
                </c:pt>
                <c:pt idx="1">
                  <c:v>Κατάργηση της εισφοράς αλληλεγγύης για μισθωτούς ιδιωτικού τομέα, επαγγελματίες και αγρότες για το 2021</c:v>
                </c:pt>
                <c:pt idx="2">
                  <c:v>Πρόγραμμα επιδότησης ασφαλιστικών εισφορών 100.000 θέσεων εργασίας για έξι μήνες</c:v>
                </c:pt>
                <c:pt idx="3">
                  <c:v>Επέκταση του προγράμματος ΣΥΝ-ΕΡΓΑΣΙΑ και της δυνατότητας αναστολής συμβάσεων έως το 2021</c:v>
                </c:pt>
                <c:pt idx="4">
                  <c:v>Τρίτος κύκλος επιστρεπτέας προκαταβολής</c:v>
                </c:pt>
                <c:pt idx="5">
                  <c:v>Υπεραποσβέσεις ύψους 200% για ψηφιακές και πράσινες επενδύνσεις παγίου κεφαλαίου για τρία έτη (2021-2023)</c:v>
                </c:pt>
                <c:pt idx="6">
                  <c:v>Επέκταση για έξι μήνες του μειωμένου συντελεστή ΦΠΑ στις μεταφορές, τον καφέ, στα μη αλκοολούχα ποτά, στους κινηματογράφους και τις τουριστικές υπηρεσίες</c:v>
                </c:pt>
              </c:strCache>
            </c:strRef>
          </c:cat>
          <c:val>
            <c:numRef>
              <c:f>('EXTRA ΕΠΙΧΕΙΡΗΣΕΩΝ '!$D$313;'EXTRA ΕΠΙΧΕΙΡΗΣΕΩΝ '!$F$313;'EXTRA ΕΠΙΧΕΙΡΗΣΕΩΝ '!$H$313;'EXTRA ΕΠΙΧΕΙΡΗΣΕΩΝ '!$J$313;'EXTRA ΕΠΙΧΕΙΡΗΣΕΩΝ '!$L$313;'EXTRA ΕΠΙΧΕΙΡΗΣΕΩΝ '!$N$313;'EXTRA ΕΠΙΧΕΙΡΗΣΕΩΝ '!$P$313)</c:f>
              <c:numCache>
                <c:formatCode>0%</c:formatCode>
                <c:ptCount val="7"/>
                <c:pt idx="0">
                  <c:v>0.16802168021680219</c:v>
                </c:pt>
                <c:pt idx="1">
                  <c:v>0.13143631436314368</c:v>
                </c:pt>
                <c:pt idx="2">
                  <c:v>0.18157181571815717</c:v>
                </c:pt>
                <c:pt idx="3">
                  <c:v>0.26422764227642276</c:v>
                </c:pt>
                <c:pt idx="4">
                  <c:v>0.20460704607046076</c:v>
                </c:pt>
                <c:pt idx="5">
                  <c:v>0.26287262872628731</c:v>
                </c:pt>
                <c:pt idx="6">
                  <c:v>0.21409214092140927</c:v>
                </c:pt>
              </c:numCache>
            </c:numRef>
          </c:val>
        </c:ser>
        <c:dLbls>
          <c:showLegendKey val="0"/>
          <c:showVal val="1"/>
          <c:showCatName val="0"/>
          <c:showSerName val="0"/>
          <c:showPercent val="0"/>
          <c:showBubbleSize val="0"/>
        </c:dLbls>
        <c:gapWidth val="95"/>
        <c:overlap val="100"/>
        <c:axId val="229804672"/>
        <c:axId val="229810560"/>
      </c:barChart>
      <c:catAx>
        <c:axId val="229804672"/>
        <c:scaling>
          <c:orientation val="maxMin"/>
        </c:scaling>
        <c:delete val="0"/>
        <c:axPos val="l"/>
        <c:numFmt formatCode="General" sourceLinked="1"/>
        <c:majorTickMark val="none"/>
        <c:minorTickMark val="none"/>
        <c:tickLblPos val="nextTo"/>
        <c:txPr>
          <a:bodyPr/>
          <a:lstStyle/>
          <a:p>
            <a:pPr>
              <a:defRPr sz="900" b="1" i="1"/>
            </a:pPr>
            <a:endParaRPr lang="el-GR"/>
          </a:p>
        </c:txPr>
        <c:crossAx val="229810560"/>
        <c:crosses val="autoZero"/>
        <c:auto val="1"/>
        <c:lblAlgn val="ctr"/>
        <c:lblOffset val="100"/>
        <c:noMultiLvlLbl val="0"/>
      </c:catAx>
      <c:valAx>
        <c:axId val="229810560"/>
        <c:scaling>
          <c:orientation val="minMax"/>
        </c:scaling>
        <c:delete val="1"/>
        <c:axPos val="t"/>
        <c:numFmt formatCode="0%" sourceLinked="1"/>
        <c:majorTickMark val="out"/>
        <c:minorTickMark val="none"/>
        <c:tickLblPos val="none"/>
        <c:crossAx val="229804672"/>
        <c:crosses val="autoZero"/>
        <c:crossBetween val="between"/>
      </c:valAx>
      <c:spPr>
        <a:noFill/>
      </c:spPr>
    </c:plotArea>
    <c:legend>
      <c:legendPos val="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0070C0"/>
            </a:solidFill>
          </c:spPr>
          <c:invertIfNegative val="0"/>
          <c:dPt>
            <c:idx val="0"/>
            <c:invertIfNegative val="0"/>
            <c:bubble3D val="0"/>
            <c:spPr>
              <a:solidFill>
                <a:srgbClr val="002060"/>
              </a:solidFill>
            </c:spPr>
          </c:dPt>
          <c:dLbls>
            <c:dLbl>
              <c:idx val="0"/>
              <c:layout>
                <c:manualLayout>
                  <c:x val="1.1122386411221274E-2"/>
                  <c:y val="-2.329405747369789E-2"/>
                </c:manualLayout>
              </c:layout>
              <c:showLegendKey val="0"/>
              <c:showVal val="1"/>
              <c:showCatName val="0"/>
              <c:showSerName val="0"/>
              <c:showPercent val="0"/>
              <c:showBubbleSize val="0"/>
            </c:dLbl>
            <c:dLbl>
              <c:idx val="1"/>
              <c:layout>
                <c:manualLayout>
                  <c:x val="1.2711298755681456E-2"/>
                  <c:y val="-1.9966334977455334E-2"/>
                </c:manualLayout>
              </c:layout>
              <c:showLegendKey val="0"/>
              <c:showVal val="1"/>
              <c:showCatName val="0"/>
              <c:showSerName val="0"/>
              <c:showPercent val="0"/>
              <c:showBubbleSize val="0"/>
            </c:dLbl>
            <c:dLbl>
              <c:idx val="2"/>
              <c:layout>
                <c:manualLayout>
                  <c:x val="1.5889123444601822E-2"/>
                  <c:y val="-2.6621779969940446E-2"/>
                </c:manualLayout>
              </c:layout>
              <c:showLegendKey val="0"/>
              <c:showVal val="1"/>
              <c:showCatName val="0"/>
              <c:showSerName val="0"/>
              <c:showPercent val="0"/>
              <c:showBubbleSize val="0"/>
            </c:dLbl>
            <c:dLbl>
              <c:idx val="3"/>
              <c:layout>
                <c:manualLayout>
                  <c:x val="9.5334740667610916E-3"/>
                  <c:y val="-2.6621779969940446E-2"/>
                </c:manualLayout>
              </c:layout>
              <c:showLegendKey val="0"/>
              <c:showVal val="1"/>
              <c:showCatName val="0"/>
              <c:showSerName val="0"/>
              <c:showPercent val="0"/>
              <c:showBubbleSize val="0"/>
            </c:dLbl>
            <c:dLbl>
              <c:idx val="4"/>
              <c:layout>
                <c:manualLayout>
                  <c:x val="1.2711298755681456E-2"/>
                  <c:y val="-1.6638612481212778E-2"/>
                </c:manualLayout>
              </c:layout>
              <c:showLegendKey val="0"/>
              <c:showVal val="1"/>
              <c:showCatName val="0"/>
              <c:showSerName val="0"/>
              <c:showPercent val="0"/>
              <c:showBubbleSize val="0"/>
            </c:dLbl>
            <c:dLbl>
              <c:idx val="5"/>
              <c:layout>
                <c:manualLayout>
                  <c:x val="1.4300211100141638E-2"/>
                  <c:y val="-2.329405747369789E-2"/>
                </c:manualLayout>
              </c:layout>
              <c:showLegendKey val="0"/>
              <c:showVal val="1"/>
              <c:showCatName val="0"/>
              <c:showSerName val="0"/>
              <c:showPercent val="0"/>
              <c:showBubbleSize val="0"/>
            </c:dLbl>
            <c:dLbl>
              <c:idx val="6"/>
              <c:layout>
                <c:manualLayout>
                  <c:x val="9.5334740667610916E-3"/>
                  <c:y val="-1.9966334977455334E-2"/>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'EXTRA ΕΠΙΧΕΙΡΗΣΕΩΝ '!$O$319:$U$319</c:f>
              <c:strCache>
                <c:ptCount val="7"/>
                <c:pt idx="0">
                  <c:v>Κατάργηση της εισφοράς αλληλεγγύης για μισθωτούς ιδιωτικού τομέα, επαγγελματίες και αγρότες για το 2021</c:v>
                </c:pt>
                <c:pt idx="1">
                  <c:v>Πρόγραμμα επιδότησης ασφαλιστικών εισφορών 100.000 θέσεων εργασίας για έξι μήνες</c:v>
                </c:pt>
                <c:pt idx="2">
                  <c:v>Μείωση κατά 3 μονάδες των ασφαλιστικών εισφορών εργοδοτών και εργαζομένων ιδιωτικού τομέα για το 2021</c:v>
                </c:pt>
                <c:pt idx="3">
                  <c:v>Τρίτος κύκλος επιστρεπτέας προκαταβολής</c:v>
                </c:pt>
                <c:pt idx="4">
                  <c:v>Επέκταση για έξι μήνες του μειωμένου συντελεστή ΦΠΑ στις μεταφορές, τον καφέ, στα μη αλκοολούχα ποτά, στους κινηματογράφους και τις τουριστικές υπηρεσίες</c:v>
                </c:pt>
                <c:pt idx="5">
                  <c:v>Υπεραποσβέσεις ύψους 200% για ψηφιακές και πράσινες επενδύνσεις παγίου κεφαλαίου για τρία έτη (2021-2023)</c:v>
                </c:pt>
                <c:pt idx="6">
                  <c:v>Επέκταση του προγράμματος ΣΥΝ-ΕΡΓΑΣΙΑ και της δυνατότητας αναστολής συμβάσεων έως το 2021</c:v>
                </c:pt>
              </c:strCache>
            </c:strRef>
          </c:cat>
          <c:val>
            <c:numRef>
              <c:f>'EXTRA ΕΠΙΧΕΙΡΗΣΕΩΝ '!$O$320:$U$320</c:f>
              <c:numCache>
                <c:formatCode>0.00</c:formatCode>
                <c:ptCount val="7"/>
                <c:pt idx="0">
                  <c:v>3.75</c:v>
                </c:pt>
                <c:pt idx="1">
                  <c:v>3.48</c:v>
                </c:pt>
                <c:pt idx="2">
                  <c:v>3.41</c:v>
                </c:pt>
                <c:pt idx="3">
                  <c:v>3.41</c:v>
                </c:pt>
                <c:pt idx="4">
                  <c:v>3.37</c:v>
                </c:pt>
                <c:pt idx="5">
                  <c:v>3.15</c:v>
                </c:pt>
                <c:pt idx="6">
                  <c:v>3.02</c:v>
                </c:pt>
              </c:numCache>
            </c:numRef>
          </c:val>
        </c:ser>
        <c:dLbls>
          <c:showLegendKey val="0"/>
          <c:showVal val="0"/>
          <c:showCatName val="0"/>
          <c:showSerName val="0"/>
          <c:showPercent val="0"/>
          <c:showBubbleSize val="0"/>
        </c:dLbls>
        <c:gapWidth val="150"/>
        <c:shape val="box"/>
        <c:axId val="231366016"/>
        <c:axId val="231367808"/>
        <c:axId val="0"/>
      </c:bar3DChart>
      <c:catAx>
        <c:axId val="231366016"/>
        <c:scaling>
          <c:orientation val="minMax"/>
        </c:scaling>
        <c:delete val="0"/>
        <c:axPos val="b"/>
        <c:majorTickMark val="out"/>
        <c:minorTickMark val="none"/>
        <c:tickLblPos val="nextTo"/>
        <c:txPr>
          <a:bodyPr/>
          <a:lstStyle/>
          <a:p>
            <a:pPr>
              <a:defRPr sz="800" b="1"/>
            </a:pPr>
            <a:endParaRPr lang="el-GR"/>
          </a:p>
        </c:txPr>
        <c:crossAx val="231367808"/>
        <c:crosses val="autoZero"/>
        <c:auto val="1"/>
        <c:lblAlgn val="ctr"/>
        <c:lblOffset val="100"/>
        <c:noMultiLvlLbl val="0"/>
      </c:catAx>
      <c:valAx>
        <c:axId val="231367808"/>
        <c:scaling>
          <c:orientation val="minMax"/>
          <c:max val="5"/>
          <c:min val="1"/>
        </c:scaling>
        <c:delete val="0"/>
        <c:axPos val="l"/>
        <c:numFmt formatCode="0.00" sourceLinked="1"/>
        <c:majorTickMark val="out"/>
        <c:minorTickMark val="none"/>
        <c:tickLblPos val="nextTo"/>
        <c:crossAx val="231366016"/>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4803567577458713"/>
          <c:y val="0.18114830675379506"/>
          <c:w val="0.50807851415202232"/>
          <c:h val="0.78521224914403442"/>
        </c:manualLayout>
      </c:layout>
      <c:pieChart>
        <c:varyColors val="1"/>
        <c:ser>
          <c:idx val="0"/>
          <c:order val="0"/>
          <c:dPt>
            <c:idx val="0"/>
            <c:bubble3D val="0"/>
            <c:spPr>
              <a:solidFill>
                <a:srgbClr val="C00000"/>
              </a:solidFill>
            </c:spPr>
          </c:dPt>
          <c:dPt>
            <c:idx val="1"/>
            <c:bubble3D val="0"/>
            <c:spPr>
              <a:solidFill>
                <a:srgbClr val="0070C0"/>
              </a:solidFill>
            </c:spPr>
          </c:dPt>
          <c:dPt>
            <c:idx val="2"/>
            <c:bubble3D val="0"/>
            <c:spPr>
              <a:solidFill>
                <a:srgbClr val="FFC000"/>
              </a:solidFill>
            </c:spPr>
          </c:dPt>
          <c:dLbls>
            <c:dLbl>
              <c:idx val="1"/>
              <c:layout>
                <c:manualLayout>
                  <c:x val="5.577770770567976E-2"/>
                  <c:y val="0.19153250648917797"/>
                </c:manualLayout>
              </c:layout>
              <c:showLegendKey val="0"/>
              <c:showVal val="0"/>
              <c:showCatName val="1"/>
              <c:showSerName val="0"/>
              <c:showPercent val="1"/>
              <c:showBubbleSize val="0"/>
            </c:dLbl>
            <c:dLbl>
              <c:idx val="2"/>
              <c:spPr/>
              <c:txPr>
                <a:bodyPr/>
                <a:lstStyle/>
                <a:p>
                  <a:pPr>
                    <a:defRPr sz="1200" b="1" i="1">
                      <a:solidFill>
                        <a:schemeClr val="tx1"/>
                      </a:solidFill>
                    </a:defRPr>
                  </a:pPr>
                  <a:endParaRPr lang="el-GR"/>
                </a:p>
              </c:txPr>
              <c:showLegendKey val="0"/>
              <c:showVal val="0"/>
              <c:showCatName val="1"/>
              <c:showSerName val="0"/>
              <c:showPercent val="1"/>
              <c:showBubbleSize val="0"/>
            </c:dLbl>
            <c:dLbl>
              <c:idx val="3"/>
              <c:layout>
                <c:manualLayout>
                  <c:x val="-0.22195526536483123"/>
                  <c:y val="0.15403846064988921"/>
                </c:manualLayout>
              </c:layout>
              <c:showLegendKey val="0"/>
              <c:showVal val="0"/>
              <c:showCatName val="1"/>
              <c:showSerName val="0"/>
              <c:showPercent val="1"/>
              <c:showBubbleSize val="0"/>
            </c:dLbl>
            <c:txPr>
              <a:bodyPr/>
              <a:lstStyle/>
              <a:p>
                <a:pPr>
                  <a:defRPr sz="1200" b="1" i="1">
                    <a:solidFill>
                      <a:schemeClr val="bg1"/>
                    </a:solidFill>
                  </a:defRPr>
                </a:pPr>
                <a:endParaRPr lang="el-GR"/>
              </a:p>
            </c:txPr>
            <c:showLegendKey val="0"/>
            <c:showVal val="0"/>
            <c:showCatName val="1"/>
            <c:showSerName val="0"/>
            <c:showPercent val="1"/>
            <c:showBubbleSize val="0"/>
            <c:showLeaderLines val="1"/>
          </c:dLbls>
          <c:cat>
            <c:strRef>
              <c:f>'EXTRA ΕΠΙΧΕΙΡΗΣΕΩΝ '!$B$350:$B$352</c:f>
              <c:strCache>
                <c:ptCount val="3"/>
                <c:pt idx="0">
                  <c:v>ΝΑΙ</c:v>
                </c:pt>
                <c:pt idx="1">
                  <c:v>ΟΧΙ</c:v>
                </c:pt>
                <c:pt idx="2">
                  <c:v>Δεν έχω γνώμη/Δεν απαντώ</c:v>
                </c:pt>
              </c:strCache>
            </c:strRef>
          </c:cat>
          <c:val>
            <c:numRef>
              <c:f>'EXTRA ΕΠΙΧΕΙΡΗΣΕΩΝ '!$D$350:$D$352</c:f>
              <c:numCache>
                <c:formatCode>0%</c:formatCode>
                <c:ptCount val="3"/>
                <c:pt idx="0">
                  <c:v>0.78319783197831983</c:v>
                </c:pt>
                <c:pt idx="1">
                  <c:v>0.20731707317073175</c:v>
                </c:pt>
                <c:pt idx="2">
                  <c:v>9.4850948509485177E-3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47609286670413115"/>
          <c:y val="3.6604947458668137E-2"/>
          <c:w val="0.47596208296165593"/>
          <c:h val="0.92679010508266357"/>
        </c:manualLayout>
      </c:layout>
      <c:bar3DChart>
        <c:barDir val="bar"/>
        <c:grouping val="stacked"/>
        <c:varyColors val="0"/>
        <c:ser>
          <c:idx val="0"/>
          <c:order val="0"/>
          <c:invertIfNegative val="0"/>
          <c:dPt>
            <c:idx val="0"/>
            <c:invertIfNegative val="0"/>
            <c:bubble3D val="0"/>
            <c:spPr>
              <a:solidFill>
                <a:srgbClr val="0070C0"/>
              </a:solidFill>
            </c:spPr>
          </c:dPt>
          <c:dPt>
            <c:idx val="1"/>
            <c:invertIfNegative val="0"/>
            <c:bubble3D val="0"/>
            <c:spPr>
              <a:solidFill>
                <a:srgbClr val="C00000"/>
              </a:solidFill>
            </c:spPr>
          </c:dPt>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FF0000"/>
              </a:solidFill>
            </c:spPr>
          </c:dPt>
          <c:dPt>
            <c:idx val="5"/>
            <c:invertIfNegative val="0"/>
            <c:bubble3D val="0"/>
            <c:spPr>
              <a:solidFill>
                <a:srgbClr val="FFC000"/>
              </a:solidFill>
            </c:spPr>
          </c:dPt>
          <c:dLbls>
            <c:dLbl>
              <c:idx val="0"/>
              <c:layout>
                <c:manualLayout>
                  <c:x val="0.13869818132397371"/>
                  <c:y val="2.6622041995333853E-2"/>
                </c:manualLayout>
              </c:layout>
              <c:showLegendKey val="0"/>
              <c:showVal val="1"/>
              <c:showCatName val="0"/>
              <c:showSerName val="0"/>
              <c:showPercent val="0"/>
              <c:showBubbleSize val="0"/>
            </c:dLbl>
            <c:dLbl>
              <c:idx val="1"/>
              <c:layout>
                <c:manualLayout>
                  <c:x val="7.3629898727541596E-2"/>
                  <c:y val="1.9966334977455303E-2"/>
                </c:manualLayout>
              </c:layout>
              <c:showLegendKey val="0"/>
              <c:showVal val="1"/>
              <c:showCatName val="0"/>
              <c:showSerName val="0"/>
              <c:showPercent val="0"/>
              <c:showBubbleSize val="0"/>
            </c:dLbl>
            <c:dLbl>
              <c:idx val="2"/>
              <c:layout>
                <c:manualLayout>
                  <c:x val="0.25342383748084091"/>
                  <c:y val="-3.3277224962425574E-3"/>
                </c:manualLayout>
              </c:layout>
              <c:showLegendKey val="0"/>
              <c:showVal val="1"/>
              <c:showCatName val="0"/>
              <c:showSerName val="0"/>
              <c:showPercent val="0"/>
              <c:showBubbleSize val="0"/>
            </c:dLbl>
            <c:dLbl>
              <c:idx val="3"/>
              <c:layout>
                <c:manualLayout>
                  <c:x val="0.19349252456307445"/>
                  <c:y val="3.3277224962425574E-3"/>
                </c:manualLayout>
              </c:layout>
              <c:showLegendKey val="0"/>
              <c:showVal val="1"/>
              <c:showCatName val="0"/>
              <c:showSerName val="0"/>
              <c:showPercent val="0"/>
              <c:showBubbleSize val="0"/>
            </c:dLbl>
            <c:dLbl>
              <c:idx val="4"/>
              <c:layout>
                <c:manualLayout>
                  <c:x val="8.0479191632429184E-2"/>
                  <c:y val="1.6638612481212778E-2"/>
                </c:manualLayout>
              </c:layout>
              <c:showLegendKey val="0"/>
              <c:showVal val="1"/>
              <c:showCatName val="0"/>
              <c:showSerName val="0"/>
              <c:showPercent val="0"/>
              <c:showBubbleSize val="0"/>
            </c:dLbl>
            <c:dLbl>
              <c:idx val="5"/>
              <c:layout>
                <c:manualLayout>
                  <c:x val="0.13869818132397371"/>
                  <c:y val="9.9831674887276723E-3"/>
                </c:manualLayout>
              </c:layout>
              <c:showLegendKey val="0"/>
              <c:showVal val="1"/>
              <c:showCatName val="0"/>
              <c:showSerName val="0"/>
              <c:showPercent val="0"/>
              <c:showBubbleSize val="0"/>
            </c:dLbl>
            <c:txPr>
              <a:bodyPr/>
              <a:lstStyle/>
              <a:p>
                <a:pPr>
                  <a:defRPr sz="1400" b="1"/>
                </a:pPr>
                <a:endParaRPr lang="el-GR"/>
              </a:p>
            </c:txPr>
            <c:showLegendKey val="0"/>
            <c:showVal val="1"/>
            <c:showCatName val="0"/>
            <c:showSerName val="0"/>
            <c:showPercent val="0"/>
            <c:showBubbleSize val="0"/>
            <c:showLeaderLines val="0"/>
          </c:dLbls>
          <c:cat>
            <c:strRef>
              <c:f>'EXTRA ΕΠΙΧΕΙΡΗΣΕΩΝ '!$B$363:$B$368</c:f>
              <c:strCache>
                <c:ptCount val="6"/>
                <c:pt idx="0">
                  <c:v>Έχει ήδη επιστρέψει σε κανονικό επίπεδο λειτουργίας</c:v>
                </c:pt>
                <c:pt idx="1">
                  <c:v>Μέχρι το τέλος του 2020</c:v>
                </c:pt>
                <c:pt idx="2">
                  <c:v>Κάποια στιγμή μέσα στο 2021</c:v>
                </c:pt>
                <c:pt idx="3">
                  <c:v>Από το 2022 και μετά</c:v>
                </c:pt>
                <c:pt idx="4">
                  <c:v>Ποτέ, η επιχείρηση δεν θα μπορέσει να επανέλθει</c:v>
                </c:pt>
                <c:pt idx="5">
                  <c:v>Δεν έχω γνώμη/Δεν απαντώ</c:v>
                </c:pt>
              </c:strCache>
            </c:strRef>
          </c:cat>
          <c:val>
            <c:numRef>
              <c:f>'EXTRA ΕΠΙΧΕΙΡΗΣΕΩΝ '!$D$363:$D$368</c:f>
              <c:numCache>
                <c:formatCode>0%</c:formatCode>
                <c:ptCount val="6"/>
                <c:pt idx="0">
                  <c:v>0.15311653116531174</c:v>
                </c:pt>
                <c:pt idx="1">
                  <c:v>3.6585365853658548E-2</c:v>
                </c:pt>
                <c:pt idx="2">
                  <c:v>0.34688346883468857</c:v>
                </c:pt>
                <c:pt idx="3">
                  <c:v>0.24390243902439035</c:v>
                </c:pt>
                <c:pt idx="4">
                  <c:v>5.1490514905149082E-2</c:v>
                </c:pt>
                <c:pt idx="5">
                  <c:v>0.16802168021680219</c:v>
                </c:pt>
              </c:numCache>
            </c:numRef>
          </c:val>
        </c:ser>
        <c:dLbls>
          <c:showLegendKey val="0"/>
          <c:showVal val="0"/>
          <c:showCatName val="0"/>
          <c:showSerName val="0"/>
          <c:showPercent val="0"/>
          <c:showBubbleSize val="0"/>
        </c:dLbls>
        <c:gapWidth val="55"/>
        <c:gapDepth val="55"/>
        <c:shape val="box"/>
        <c:axId val="235786240"/>
        <c:axId val="235787776"/>
        <c:axId val="0"/>
      </c:bar3DChart>
      <c:catAx>
        <c:axId val="235786240"/>
        <c:scaling>
          <c:orientation val="maxMin"/>
        </c:scaling>
        <c:delete val="0"/>
        <c:axPos val="l"/>
        <c:majorTickMark val="none"/>
        <c:minorTickMark val="none"/>
        <c:tickLblPos val="nextTo"/>
        <c:txPr>
          <a:bodyPr/>
          <a:lstStyle/>
          <a:p>
            <a:pPr>
              <a:defRPr sz="1100" b="1"/>
            </a:pPr>
            <a:endParaRPr lang="el-GR"/>
          </a:p>
        </c:txPr>
        <c:crossAx val="235787776"/>
        <c:crosses val="autoZero"/>
        <c:auto val="1"/>
        <c:lblAlgn val="ctr"/>
        <c:lblOffset val="100"/>
        <c:noMultiLvlLbl val="0"/>
      </c:catAx>
      <c:valAx>
        <c:axId val="235787776"/>
        <c:scaling>
          <c:orientation val="minMax"/>
        </c:scaling>
        <c:delete val="1"/>
        <c:axPos val="t"/>
        <c:numFmt formatCode="0%" sourceLinked="1"/>
        <c:majorTickMark val="none"/>
        <c:minorTickMark val="none"/>
        <c:tickLblPos val="none"/>
        <c:crossAx val="235786240"/>
        <c:crosses val="autoZero"/>
        <c:crossBetween val="between"/>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Pt>
            <c:idx val="0"/>
            <c:bubble3D val="0"/>
            <c:spPr>
              <a:solidFill>
                <a:srgbClr val="0070C0"/>
              </a:solidFill>
            </c:spPr>
          </c:dPt>
          <c:dPt>
            <c:idx val="1"/>
            <c:bubble3D val="0"/>
            <c:spPr>
              <a:solidFill>
                <a:srgbClr val="C00000"/>
              </a:solidFill>
            </c:spPr>
          </c:dPt>
          <c:dPt>
            <c:idx val="2"/>
            <c:bubble3D val="0"/>
            <c:spPr>
              <a:solidFill>
                <a:srgbClr val="FFC000"/>
              </a:solidFill>
            </c:spPr>
          </c:dPt>
          <c:dLbls>
            <c:dLbl>
              <c:idx val="2"/>
              <c:spPr/>
              <c:txPr>
                <a:bodyPr/>
                <a:lstStyle/>
                <a:p>
                  <a:pPr>
                    <a:defRPr sz="1200" b="1" i="1">
                      <a:solidFill>
                        <a:schemeClr val="tx1"/>
                      </a:solidFill>
                    </a:defRPr>
                  </a:pPr>
                  <a:endParaRPr lang="el-GR"/>
                </a:p>
              </c:txPr>
              <c:showLegendKey val="0"/>
              <c:showVal val="0"/>
              <c:showCatName val="1"/>
              <c:showSerName val="0"/>
              <c:showPercent val="1"/>
              <c:showBubbleSize val="0"/>
            </c:dLbl>
            <c:dLbl>
              <c:idx val="3"/>
              <c:layout>
                <c:manualLayout>
                  <c:x val="-0.22195526536483123"/>
                  <c:y val="0.15403846064988921"/>
                </c:manualLayout>
              </c:layout>
              <c:showLegendKey val="0"/>
              <c:showVal val="0"/>
              <c:showCatName val="1"/>
              <c:showSerName val="0"/>
              <c:showPercent val="1"/>
              <c:showBubbleSize val="0"/>
            </c:dLbl>
            <c:txPr>
              <a:bodyPr/>
              <a:lstStyle/>
              <a:p>
                <a:pPr>
                  <a:defRPr sz="1200" b="1" i="1">
                    <a:solidFill>
                      <a:schemeClr val="bg1"/>
                    </a:solidFill>
                  </a:defRPr>
                </a:pPr>
                <a:endParaRPr lang="el-GR"/>
              </a:p>
            </c:txPr>
            <c:showLegendKey val="0"/>
            <c:showVal val="0"/>
            <c:showCatName val="1"/>
            <c:showSerName val="0"/>
            <c:showPercent val="1"/>
            <c:showBubbleSize val="0"/>
            <c:showLeaderLines val="1"/>
          </c:dLbls>
          <c:cat>
            <c:strRef>
              <c:f>'EXTRA ΕΠΙΧΕΙΡΗΣΕΩΝ '!$B$383:$B$385</c:f>
              <c:strCache>
                <c:ptCount val="3"/>
                <c:pt idx="0">
                  <c:v>Επαρκή και αποτελεσματικά</c:v>
                </c:pt>
                <c:pt idx="1">
                  <c:v>Ανεπαρκή και αναποτελεσματικά</c:v>
                </c:pt>
                <c:pt idx="2">
                  <c:v>Δεν έχω γνώμη/Δεν απαντώ</c:v>
                </c:pt>
              </c:strCache>
            </c:strRef>
          </c:cat>
          <c:val>
            <c:numRef>
              <c:f>'EXTRA ΕΠΙΧΕΙΡΗΣΕΩΝ '!$D$383:$D$385</c:f>
              <c:numCache>
                <c:formatCode>0%</c:formatCode>
                <c:ptCount val="3"/>
                <c:pt idx="0">
                  <c:v>0.39295392953929548</c:v>
                </c:pt>
                <c:pt idx="1">
                  <c:v>0.52032520325203269</c:v>
                </c:pt>
                <c:pt idx="2">
                  <c:v>8.6720867208672156E-2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7387944213927934"/>
          <c:y val="0.18334562620614173"/>
          <c:w val="0.47141169097153457"/>
          <c:h val="0.80314584387742949"/>
        </c:manualLayout>
      </c:layout>
      <c:pieChart>
        <c:varyColors val="1"/>
        <c:ser>
          <c:idx val="0"/>
          <c:order val="0"/>
          <c:dPt>
            <c:idx val="0"/>
            <c:bubble3D val="0"/>
            <c:spPr>
              <a:solidFill>
                <a:srgbClr val="0070C0"/>
              </a:solidFill>
            </c:spPr>
          </c:dPt>
          <c:dPt>
            <c:idx val="1"/>
            <c:bubble3D val="0"/>
            <c:spPr>
              <a:solidFill>
                <a:srgbClr val="00B0F0"/>
              </a:solidFill>
            </c:spPr>
          </c:dPt>
          <c:dPt>
            <c:idx val="2"/>
            <c:bubble3D val="0"/>
            <c:spPr>
              <a:solidFill>
                <a:schemeClr val="accent3">
                  <a:lumMod val="60000"/>
                  <a:lumOff val="40000"/>
                </a:schemeClr>
              </a:solidFill>
            </c:spPr>
          </c:dPt>
          <c:dPt>
            <c:idx val="3"/>
            <c:bubble3D val="0"/>
            <c:spPr>
              <a:solidFill>
                <a:srgbClr val="C00000"/>
              </a:solidFill>
            </c:spPr>
          </c:dPt>
          <c:dPt>
            <c:idx val="4"/>
            <c:bubble3D val="0"/>
            <c:spPr>
              <a:solidFill>
                <a:srgbClr val="FFC000"/>
              </a:solidFill>
            </c:spPr>
          </c:dPt>
          <c:dLbls>
            <c:dLbl>
              <c:idx val="0"/>
              <c:layout>
                <c:manualLayout>
                  <c:x val="-6.2620457630311641E-2"/>
                  <c:y val="-0.21316535817007995"/>
                </c:manualLayout>
              </c:layout>
              <c:spPr/>
              <c:txPr>
                <a:bodyPr/>
                <a:lstStyle/>
                <a:p>
                  <a:pPr>
                    <a:defRPr sz="1200" b="1" i="1">
                      <a:solidFill>
                        <a:schemeClr val="bg1"/>
                      </a:solidFill>
                    </a:defRPr>
                  </a:pPr>
                  <a:endParaRPr lang="el-GR"/>
                </a:p>
              </c:txPr>
              <c:showLegendKey val="0"/>
              <c:showVal val="0"/>
              <c:showCatName val="1"/>
              <c:showSerName val="0"/>
              <c:showPercent val="1"/>
              <c:showBubbleSize val="0"/>
            </c:dLbl>
            <c:dLbl>
              <c:idx val="1"/>
              <c:layout>
                <c:manualLayout>
                  <c:x val="0.12257929976379436"/>
                  <c:y val="5.3674077365889368E-2"/>
                </c:manualLayout>
              </c:layout>
              <c:spPr/>
              <c:txPr>
                <a:bodyPr/>
                <a:lstStyle/>
                <a:p>
                  <a:pPr>
                    <a:defRPr sz="1200" b="1" i="1">
                      <a:solidFill>
                        <a:schemeClr val="bg1"/>
                      </a:solidFill>
                    </a:defRPr>
                  </a:pPr>
                  <a:endParaRPr lang="el-GR"/>
                </a:p>
              </c:txPr>
              <c:showLegendKey val="0"/>
              <c:showVal val="0"/>
              <c:showCatName val="1"/>
              <c:showSerName val="0"/>
              <c:showPercent val="1"/>
              <c:showBubbleSize val="0"/>
            </c:dLbl>
            <c:dLbl>
              <c:idx val="3"/>
              <c:layout>
                <c:manualLayout>
                  <c:x val="-3.9834945875579071E-2"/>
                  <c:y val="1.6862323939315409E-2"/>
                </c:manualLayout>
              </c:layout>
              <c:showLegendKey val="0"/>
              <c:showVal val="0"/>
              <c:showCatName val="1"/>
              <c:showSerName val="0"/>
              <c:showPercent val="1"/>
              <c:showBubbleSize val="0"/>
            </c:dLbl>
            <c:txPr>
              <a:bodyPr/>
              <a:lstStyle/>
              <a:p>
                <a:pPr>
                  <a:defRPr sz="1200" b="1" i="1"/>
                </a:pPr>
                <a:endParaRPr lang="el-GR"/>
              </a:p>
            </c:txPr>
            <c:showLegendKey val="0"/>
            <c:showVal val="0"/>
            <c:showCatName val="1"/>
            <c:showSerName val="0"/>
            <c:showPercent val="1"/>
            <c:showBubbleSize val="0"/>
            <c:showLeaderLines val="1"/>
          </c:dLbls>
          <c:cat>
            <c:strRef>
              <c:f>'EXTRA ΕΠΙΧΕΙΡΗΣΕΩΝ '!$B$402:$B$406</c:f>
              <c:strCache>
                <c:ptCount val="5"/>
                <c:pt idx="0">
                  <c:v>Πολύ</c:v>
                </c:pt>
                <c:pt idx="1">
                  <c:v>Αρκετά</c:v>
                </c:pt>
                <c:pt idx="2">
                  <c:v>Λίγο</c:v>
                </c:pt>
                <c:pt idx="3">
                  <c:v>Καθόλου</c:v>
                </c:pt>
                <c:pt idx="4">
                  <c:v>Δεν έχω γνώμη/Δεν απαντώ</c:v>
                </c:pt>
              </c:strCache>
            </c:strRef>
          </c:cat>
          <c:val>
            <c:numRef>
              <c:f>'EXTRA ΕΠΙΧΕΙΡΗΣΕΩΝ '!$D$402:$D$406</c:f>
              <c:numCache>
                <c:formatCode>0%</c:formatCode>
                <c:ptCount val="5"/>
                <c:pt idx="0">
                  <c:v>0.69241192411924102</c:v>
                </c:pt>
                <c:pt idx="1">
                  <c:v>0.17479674796747977</c:v>
                </c:pt>
                <c:pt idx="2">
                  <c:v>5.1490514905149082E-2</c:v>
                </c:pt>
                <c:pt idx="3">
                  <c:v>7.7235772357723581E-2</c:v>
                </c:pt>
                <c:pt idx="4">
                  <c:v>4.0650406504065054E-3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Pt>
            <c:idx val="0"/>
            <c:bubble3D val="0"/>
            <c:spPr>
              <a:solidFill>
                <a:srgbClr val="0070C0"/>
              </a:solidFill>
            </c:spPr>
          </c:dPt>
          <c:dPt>
            <c:idx val="1"/>
            <c:bubble3D val="0"/>
            <c:spPr>
              <a:solidFill>
                <a:srgbClr val="C00000"/>
              </a:solidFill>
            </c:spPr>
          </c:dPt>
          <c:dPt>
            <c:idx val="2"/>
            <c:bubble3D val="0"/>
            <c:spPr>
              <a:solidFill>
                <a:srgbClr val="FFC000"/>
              </a:solidFill>
            </c:spPr>
          </c:dPt>
          <c:dLbls>
            <c:dLbl>
              <c:idx val="2"/>
              <c:spPr/>
              <c:txPr>
                <a:bodyPr/>
                <a:lstStyle/>
                <a:p>
                  <a:pPr>
                    <a:defRPr sz="1200" b="1" i="1">
                      <a:solidFill>
                        <a:schemeClr val="tx1"/>
                      </a:solidFill>
                    </a:defRPr>
                  </a:pPr>
                  <a:endParaRPr lang="el-GR"/>
                </a:p>
              </c:txPr>
              <c:showLegendKey val="0"/>
              <c:showVal val="0"/>
              <c:showCatName val="1"/>
              <c:showSerName val="0"/>
              <c:showPercent val="1"/>
              <c:showBubbleSize val="0"/>
            </c:dLbl>
            <c:dLbl>
              <c:idx val="3"/>
              <c:layout>
                <c:manualLayout>
                  <c:x val="-0.22195526536483123"/>
                  <c:y val="0.15403846064988921"/>
                </c:manualLayout>
              </c:layout>
              <c:showLegendKey val="0"/>
              <c:showVal val="0"/>
              <c:showCatName val="1"/>
              <c:showSerName val="0"/>
              <c:showPercent val="1"/>
              <c:showBubbleSize val="0"/>
            </c:dLbl>
            <c:txPr>
              <a:bodyPr/>
              <a:lstStyle/>
              <a:p>
                <a:pPr>
                  <a:defRPr sz="1200" b="1" i="1">
                    <a:solidFill>
                      <a:schemeClr val="bg1"/>
                    </a:solidFill>
                  </a:defRPr>
                </a:pPr>
                <a:endParaRPr lang="el-GR"/>
              </a:p>
            </c:txPr>
            <c:showLegendKey val="0"/>
            <c:showVal val="0"/>
            <c:showCatName val="1"/>
            <c:showSerName val="0"/>
            <c:showPercent val="1"/>
            <c:showBubbleSize val="0"/>
            <c:showLeaderLines val="1"/>
          </c:dLbls>
          <c:cat>
            <c:strRef>
              <c:f>'EXTRA ΕΠΙΧΕΙΡΗΣΕΩΝ '!$B$419:$B$421</c:f>
              <c:strCache>
                <c:ptCount val="3"/>
                <c:pt idx="0">
                  <c:v>NAI</c:v>
                </c:pt>
                <c:pt idx="1">
                  <c:v>OXI</c:v>
                </c:pt>
                <c:pt idx="2">
                  <c:v>Δεν έχω γνώμη/Δεν απαντώ</c:v>
                </c:pt>
              </c:strCache>
            </c:strRef>
          </c:cat>
          <c:val>
            <c:numRef>
              <c:f>'EXTRA ΕΠΙΧΕΙΡΗΣΕΩΝ '!$D$419:$D$421</c:f>
              <c:numCache>
                <c:formatCode>0%</c:formatCode>
                <c:ptCount val="3"/>
                <c:pt idx="0">
                  <c:v>0.32926829268292696</c:v>
                </c:pt>
                <c:pt idx="1">
                  <c:v>0.65582655826558311</c:v>
                </c:pt>
                <c:pt idx="2">
                  <c:v>1.4905149051490518E-2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percentStacked"/>
        <c:varyColors val="0"/>
        <c:ser>
          <c:idx val="0"/>
          <c:order val="0"/>
          <c:tx>
            <c:strRef>
              <c:f>'ΕΞΤΡΑ ΑΝΑΛΥΣΕΙΣ'!$B$35</c:f>
              <c:strCache>
                <c:ptCount val="1"/>
                <c:pt idx="0">
                  <c:v>5 – Πολύ</c:v>
                </c:pt>
              </c:strCache>
            </c:strRef>
          </c:tx>
          <c:spPr>
            <a:solidFill>
              <a:srgbClr val="C00000"/>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ΑΝΑΛΥΣΕΙΣ'!$C$34;'ΕΞΤΡΑ ΑΝΑΛΥΣΕΙΣ'!$D$34;'ΕΞΤΡΑ ΑΝΑΛΥΣΕΙΣ'!$E$34;'ΕΞΤΡΑ ΑΝΑΛΥΣΕΙΣ'!$F$34)</c:f>
              <c:strCache>
                <c:ptCount val="4"/>
                <c:pt idx="0">
                  <c:v>Μάρτιος 2020</c:v>
                </c:pt>
                <c:pt idx="1">
                  <c:v>Ιούνιος 2020</c:v>
                </c:pt>
                <c:pt idx="2">
                  <c:v>Ιούλιος 2020</c:v>
                </c:pt>
                <c:pt idx="3">
                  <c:v>Σεπτέμβριος 2020</c:v>
                </c:pt>
              </c:strCache>
            </c:strRef>
          </c:cat>
          <c:val>
            <c:numRef>
              <c:f>('ΕΞΤΡΑ ΑΝΑΛΥΣΕΙΣ'!$C$35;'ΕΞΤΡΑ ΑΝΑΛΥΣΕΙΣ'!$D$35;'ΕΞΤΡΑ ΑΝΑΛΥΣΕΙΣ'!$E$35;'ΕΞΤΡΑ ΑΝΑΛΥΣΕΙΣ'!$F$35)</c:f>
              <c:numCache>
                <c:formatCode>0%</c:formatCode>
                <c:ptCount val="4"/>
                <c:pt idx="0">
                  <c:v>0.4300000000000001</c:v>
                </c:pt>
                <c:pt idx="1">
                  <c:v>0.33000000000000013</c:v>
                </c:pt>
                <c:pt idx="2">
                  <c:v>0.3600000000000001</c:v>
                </c:pt>
                <c:pt idx="3">
                  <c:v>0.38000000000000012</c:v>
                </c:pt>
              </c:numCache>
            </c:numRef>
          </c:val>
        </c:ser>
        <c:ser>
          <c:idx val="1"/>
          <c:order val="1"/>
          <c:tx>
            <c:strRef>
              <c:f>'ΕΞΤΡΑ ΑΝΑΛΥΣΕΙΣ'!$B$36</c:f>
              <c:strCache>
                <c:ptCount val="1"/>
                <c:pt idx="0">
                  <c:v>4 – Αρκετά</c:v>
                </c:pt>
              </c:strCache>
            </c:strRef>
          </c:tx>
          <c:spPr>
            <a:solidFill>
              <a:schemeClr val="accent3">
                <a:lumMod val="60000"/>
                <a:lumOff val="40000"/>
              </a:schemeClr>
            </a:solidFill>
          </c:spPr>
          <c:invertIfNegative val="0"/>
          <c:dLbls>
            <c:txPr>
              <a:bodyPr/>
              <a:lstStyle/>
              <a:p>
                <a:pPr>
                  <a:defRPr sz="1400" b="1">
                    <a:solidFill>
                      <a:schemeClr val="bg1"/>
                    </a:solidFill>
                  </a:defRPr>
                </a:pPr>
                <a:endParaRPr lang="el-GR"/>
              </a:p>
            </c:txPr>
            <c:showLegendKey val="0"/>
            <c:showVal val="1"/>
            <c:showCatName val="0"/>
            <c:showSerName val="0"/>
            <c:showPercent val="0"/>
            <c:showBubbleSize val="0"/>
            <c:showLeaderLines val="0"/>
          </c:dLbls>
          <c:cat>
            <c:strRef>
              <c:f>('ΕΞΤΡΑ ΑΝΑΛΥΣΕΙΣ'!$C$34;'ΕΞΤΡΑ ΑΝΑΛΥΣΕΙΣ'!$D$34;'ΕΞΤΡΑ ΑΝΑΛΥΣΕΙΣ'!$E$34;'ΕΞΤΡΑ ΑΝΑΛΥΣΕΙΣ'!$F$34)</c:f>
              <c:strCache>
                <c:ptCount val="4"/>
                <c:pt idx="0">
                  <c:v>Μάρτιος 2020</c:v>
                </c:pt>
                <c:pt idx="1">
                  <c:v>Ιούνιος 2020</c:v>
                </c:pt>
                <c:pt idx="2">
                  <c:v>Ιούλιος 2020</c:v>
                </c:pt>
                <c:pt idx="3">
                  <c:v>Σεπτέμβριος 2020</c:v>
                </c:pt>
              </c:strCache>
            </c:strRef>
          </c:cat>
          <c:val>
            <c:numRef>
              <c:f>('ΕΞΤΡΑ ΑΝΑΛΥΣΕΙΣ'!$C$36;'ΕΞΤΡΑ ΑΝΑΛΥΣΕΙΣ'!$D$36;'ΕΞΤΡΑ ΑΝΑΛΥΣΕΙΣ'!$E$36;'ΕΞΤΡΑ ΑΝΑΛΥΣΕΙΣ'!$F$36)</c:f>
              <c:numCache>
                <c:formatCode>0%</c:formatCode>
                <c:ptCount val="4"/>
                <c:pt idx="0">
                  <c:v>0.24000000000000005</c:v>
                </c:pt>
                <c:pt idx="1">
                  <c:v>0.25</c:v>
                </c:pt>
                <c:pt idx="2">
                  <c:v>0.22</c:v>
                </c:pt>
                <c:pt idx="3">
                  <c:v>0.22</c:v>
                </c:pt>
              </c:numCache>
            </c:numRef>
          </c:val>
        </c:ser>
        <c:ser>
          <c:idx val="2"/>
          <c:order val="2"/>
          <c:tx>
            <c:strRef>
              <c:f>'ΕΞΤΡΑ ΑΝΑΛΥΣΕΙΣ'!$B$37</c:f>
              <c:strCache>
                <c:ptCount val="1"/>
                <c:pt idx="0">
                  <c:v>3 – Ούτε Πολύ/Ούτε Λίγο</c:v>
                </c:pt>
              </c:strCache>
            </c:strRef>
          </c:tx>
          <c:spPr>
            <a:solidFill>
              <a:schemeClr val="bg1">
                <a:lumMod val="65000"/>
              </a:schemeClr>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ΑΝΑΛΥΣΕΙΣ'!$C$34;'ΕΞΤΡΑ ΑΝΑΛΥΣΕΙΣ'!$D$34;'ΕΞΤΡΑ ΑΝΑΛΥΣΕΙΣ'!$E$34;'ΕΞΤΡΑ ΑΝΑΛΥΣΕΙΣ'!$F$34)</c:f>
              <c:strCache>
                <c:ptCount val="4"/>
                <c:pt idx="0">
                  <c:v>Μάρτιος 2020</c:v>
                </c:pt>
                <c:pt idx="1">
                  <c:v>Ιούνιος 2020</c:v>
                </c:pt>
                <c:pt idx="2">
                  <c:v>Ιούλιος 2020</c:v>
                </c:pt>
                <c:pt idx="3">
                  <c:v>Σεπτέμβριος 2020</c:v>
                </c:pt>
              </c:strCache>
            </c:strRef>
          </c:cat>
          <c:val>
            <c:numRef>
              <c:f>('ΕΞΤΡΑ ΑΝΑΛΥΣΕΙΣ'!$C$37;'ΕΞΤΡΑ ΑΝΑΛΥΣΕΙΣ'!$D$37;'ΕΞΤΡΑ ΑΝΑΛΥΣΕΙΣ'!$E$37;'ΕΞΤΡΑ ΑΝΑΛΥΣΕΙΣ'!$F$37)</c:f>
              <c:numCache>
                <c:formatCode>0%</c:formatCode>
                <c:ptCount val="4"/>
                <c:pt idx="0">
                  <c:v>0.15000000000000005</c:v>
                </c:pt>
                <c:pt idx="1">
                  <c:v>0.17</c:v>
                </c:pt>
                <c:pt idx="2">
                  <c:v>0.2</c:v>
                </c:pt>
                <c:pt idx="3">
                  <c:v>0.18000000000000005</c:v>
                </c:pt>
              </c:numCache>
            </c:numRef>
          </c:val>
        </c:ser>
        <c:ser>
          <c:idx val="3"/>
          <c:order val="3"/>
          <c:tx>
            <c:strRef>
              <c:f>'ΕΞΤΡΑ ΑΝΑΛΥΣΕΙΣ'!$B$38</c:f>
              <c:strCache>
                <c:ptCount val="1"/>
                <c:pt idx="0">
                  <c:v>2 – Λίγο</c:v>
                </c:pt>
              </c:strCache>
            </c:strRef>
          </c:tx>
          <c:spPr>
            <a:solidFill>
              <a:srgbClr val="0070C0"/>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ΑΝΑΛΥΣΕΙΣ'!$C$34;'ΕΞΤΡΑ ΑΝΑΛΥΣΕΙΣ'!$D$34;'ΕΞΤΡΑ ΑΝΑΛΥΣΕΙΣ'!$E$34;'ΕΞΤΡΑ ΑΝΑΛΥΣΕΙΣ'!$F$34)</c:f>
              <c:strCache>
                <c:ptCount val="4"/>
                <c:pt idx="0">
                  <c:v>Μάρτιος 2020</c:v>
                </c:pt>
                <c:pt idx="1">
                  <c:v>Ιούνιος 2020</c:v>
                </c:pt>
                <c:pt idx="2">
                  <c:v>Ιούλιος 2020</c:v>
                </c:pt>
                <c:pt idx="3">
                  <c:v>Σεπτέμβριος 2020</c:v>
                </c:pt>
              </c:strCache>
            </c:strRef>
          </c:cat>
          <c:val>
            <c:numRef>
              <c:f>('ΕΞΤΡΑ ΑΝΑΛΥΣΕΙΣ'!$C$38;'ΕΞΤΡΑ ΑΝΑΛΥΣΕΙΣ'!$D$38;'ΕΞΤΡΑ ΑΝΑΛΥΣΕΙΣ'!$E$38;'ΕΞΤΡΑ ΑΝΑΛΥΣΕΙΣ'!$F$38)</c:f>
              <c:numCache>
                <c:formatCode>0%</c:formatCode>
                <c:ptCount val="4"/>
                <c:pt idx="0">
                  <c:v>9.0000000000000024E-2</c:v>
                </c:pt>
                <c:pt idx="1">
                  <c:v>0.1</c:v>
                </c:pt>
                <c:pt idx="2">
                  <c:v>7.0000000000000021E-2</c:v>
                </c:pt>
                <c:pt idx="3">
                  <c:v>9.0000000000000024E-2</c:v>
                </c:pt>
              </c:numCache>
            </c:numRef>
          </c:val>
        </c:ser>
        <c:ser>
          <c:idx val="4"/>
          <c:order val="4"/>
          <c:tx>
            <c:strRef>
              <c:f>'ΕΞΤΡΑ ΑΝΑΛΥΣΕΙΣ'!$B$39</c:f>
              <c:strCache>
                <c:ptCount val="1"/>
                <c:pt idx="0">
                  <c:v>1 – Καθόλου</c:v>
                </c:pt>
              </c:strCache>
            </c:strRef>
          </c:tx>
          <c:spPr>
            <a:solidFill>
              <a:srgbClr val="002060"/>
            </a:solidFill>
          </c:spPr>
          <c:invertIfNegative val="0"/>
          <c:dLbls>
            <c:txPr>
              <a:bodyPr/>
              <a:lstStyle/>
              <a:p>
                <a:pPr>
                  <a:defRPr sz="1400" b="1">
                    <a:solidFill>
                      <a:srgbClr val="FFFFFF"/>
                    </a:solidFill>
                  </a:defRPr>
                </a:pPr>
                <a:endParaRPr lang="el-GR"/>
              </a:p>
            </c:txPr>
            <c:showLegendKey val="0"/>
            <c:showVal val="1"/>
            <c:showCatName val="0"/>
            <c:showSerName val="0"/>
            <c:showPercent val="0"/>
            <c:showBubbleSize val="0"/>
            <c:showLeaderLines val="0"/>
          </c:dLbls>
          <c:cat>
            <c:strRef>
              <c:f>('ΕΞΤΡΑ ΑΝΑΛΥΣΕΙΣ'!$C$34;'ΕΞΤΡΑ ΑΝΑΛΥΣΕΙΣ'!$D$34;'ΕΞΤΡΑ ΑΝΑΛΥΣΕΙΣ'!$E$34;'ΕΞΤΡΑ ΑΝΑΛΥΣΕΙΣ'!$F$34)</c:f>
              <c:strCache>
                <c:ptCount val="4"/>
                <c:pt idx="0">
                  <c:v>Μάρτιος 2020</c:v>
                </c:pt>
                <c:pt idx="1">
                  <c:v>Ιούνιος 2020</c:v>
                </c:pt>
                <c:pt idx="2">
                  <c:v>Ιούλιος 2020</c:v>
                </c:pt>
                <c:pt idx="3">
                  <c:v>Σεπτέμβριος 2020</c:v>
                </c:pt>
              </c:strCache>
            </c:strRef>
          </c:cat>
          <c:val>
            <c:numRef>
              <c:f>('ΕΞΤΡΑ ΑΝΑΛΥΣΕΙΣ'!$C$39;'ΕΞΤΡΑ ΑΝΑΛΥΣΕΙΣ'!$D$39;'ΕΞΤΡΑ ΑΝΑΛΥΣΕΙΣ'!$E$39;'ΕΞΤΡΑ ΑΝΑΛΥΣΕΙΣ'!$F$39)</c:f>
              <c:numCache>
                <c:formatCode>0%</c:formatCode>
                <c:ptCount val="4"/>
                <c:pt idx="0">
                  <c:v>7.0000000000000021E-2</c:v>
                </c:pt>
                <c:pt idx="1">
                  <c:v>0.15000000000000005</c:v>
                </c:pt>
                <c:pt idx="2">
                  <c:v>0.14000000000000001</c:v>
                </c:pt>
                <c:pt idx="3">
                  <c:v>0.12000000000000002</c:v>
                </c:pt>
              </c:numCache>
            </c:numRef>
          </c:val>
        </c:ser>
        <c:ser>
          <c:idx val="5"/>
          <c:order val="5"/>
          <c:tx>
            <c:strRef>
              <c:f>'ΕΞΤΡΑ ΑΝΑΛΥΣΕΙΣ'!$B$40</c:f>
              <c:strCache>
                <c:ptCount val="1"/>
                <c:pt idx="0">
                  <c:v>Δεν έχω γνώμη/Δεν απαντώ (αυθόρμητα)</c:v>
                </c:pt>
              </c:strCache>
            </c:strRef>
          </c:tx>
          <c:spPr>
            <a:solidFill>
              <a:srgbClr val="FFC000"/>
            </a:solidFill>
          </c:spPr>
          <c:invertIfNegative val="0"/>
          <c:dLbls>
            <c:dLbl>
              <c:idx val="0"/>
              <c:layout>
                <c:manualLayout>
                  <c:x val="4.7409452922288833E-3"/>
                  <c:y val="9.2018761200446331E-2"/>
                </c:manualLayout>
              </c:layout>
              <c:showLegendKey val="0"/>
              <c:showVal val="1"/>
              <c:showCatName val="0"/>
              <c:showSerName val="0"/>
              <c:showPercent val="0"/>
              <c:showBubbleSize val="0"/>
            </c:dLbl>
            <c:dLbl>
              <c:idx val="1"/>
              <c:layout>
                <c:manualLayout>
                  <c:x val="-1.5803150974096271E-3"/>
                  <c:y val="8.0516416050390546E-2"/>
                </c:manualLayout>
              </c:layout>
              <c:showLegendKey val="0"/>
              <c:showVal val="1"/>
              <c:showCatName val="0"/>
              <c:showSerName val="0"/>
              <c:showPercent val="0"/>
              <c:showBubbleSize val="0"/>
            </c:dLbl>
            <c:dLbl>
              <c:idx val="2"/>
              <c:layout>
                <c:manualLayout>
                  <c:x val="1.5803150974096271E-3"/>
                  <c:y val="9.20187612004464E-2"/>
                </c:manualLayout>
              </c:layout>
              <c:showLegendKey val="0"/>
              <c:showVal val="1"/>
              <c:showCatName val="0"/>
              <c:showSerName val="0"/>
              <c:showPercent val="0"/>
              <c:showBubbleSize val="0"/>
            </c:dLbl>
            <c:dLbl>
              <c:idx val="3"/>
              <c:layout>
                <c:manualLayout>
                  <c:x val="4.7409452922288833E-3"/>
                  <c:y val="8.0516416050390546E-2"/>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('ΕΞΤΡΑ ΑΝΑΛΥΣΕΙΣ'!$C$34;'ΕΞΤΡΑ ΑΝΑΛΥΣΕΙΣ'!$D$34;'ΕΞΤΡΑ ΑΝΑΛΥΣΕΙΣ'!$E$34;'ΕΞΤΡΑ ΑΝΑΛΥΣΕΙΣ'!$F$34)</c:f>
              <c:strCache>
                <c:ptCount val="4"/>
                <c:pt idx="0">
                  <c:v>Μάρτιος 2020</c:v>
                </c:pt>
                <c:pt idx="1">
                  <c:v>Ιούνιος 2020</c:v>
                </c:pt>
                <c:pt idx="2">
                  <c:v>Ιούλιος 2020</c:v>
                </c:pt>
                <c:pt idx="3">
                  <c:v>Σεπτέμβριος 2020</c:v>
                </c:pt>
              </c:strCache>
            </c:strRef>
          </c:cat>
          <c:val>
            <c:numRef>
              <c:f>('ΕΞΤΡΑ ΑΝΑΛΥΣΕΙΣ'!$C$40;'ΕΞΤΡΑ ΑΝΑΛΥΣΕΙΣ'!$D$40;'ΕΞΤΡΑ ΑΝΑΛΥΣΕΙΣ'!$E$40;'ΕΞΤΡΑ ΑΝΑΛΥΣΕΙΣ'!$F$40)</c:f>
              <c:numCache>
                <c:formatCode>0%</c:formatCode>
                <c:ptCount val="4"/>
                <c:pt idx="0">
                  <c:v>2.0000000000000007E-2</c:v>
                </c:pt>
                <c:pt idx="1">
                  <c:v>0</c:v>
                </c:pt>
                <c:pt idx="2">
                  <c:v>1.0000000000000004E-2</c:v>
                </c:pt>
                <c:pt idx="3">
                  <c:v>2.0000000000000007E-2</c:v>
                </c:pt>
              </c:numCache>
            </c:numRef>
          </c:val>
        </c:ser>
        <c:dLbls>
          <c:showLegendKey val="0"/>
          <c:showVal val="1"/>
          <c:showCatName val="0"/>
          <c:showSerName val="0"/>
          <c:showPercent val="0"/>
          <c:showBubbleSize val="0"/>
        </c:dLbls>
        <c:gapWidth val="95"/>
        <c:overlap val="100"/>
        <c:axId val="66707456"/>
        <c:axId val="66708992"/>
      </c:barChart>
      <c:catAx>
        <c:axId val="66707456"/>
        <c:scaling>
          <c:orientation val="maxMin"/>
        </c:scaling>
        <c:delete val="0"/>
        <c:axPos val="l"/>
        <c:numFmt formatCode="General" sourceLinked="1"/>
        <c:majorTickMark val="none"/>
        <c:minorTickMark val="none"/>
        <c:tickLblPos val="nextTo"/>
        <c:txPr>
          <a:bodyPr/>
          <a:lstStyle/>
          <a:p>
            <a:pPr>
              <a:defRPr sz="1400" i="1"/>
            </a:pPr>
            <a:endParaRPr lang="el-GR"/>
          </a:p>
        </c:txPr>
        <c:crossAx val="66708992"/>
        <c:crosses val="autoZero"/>
        <c:auto val="1"/>
        <c:lblAlgn val="ctr"/>
        <c:lblOffset val="100"/>
        <c:noMultiLvlLbl val="0"/>
      </c:catAx>
      <c:valAx>
        <c:axId val="66708992"/>
        <c:scaling>
          <c:orientation val="minMax"/>
        </c:scaling>
        <c:delete val="1"/>
        <c:axPos val="t"/>
        <c:numFmt formatCode="0%" sourceLinked="1"/>
        <c:majorTickMark val="out"/>
        <c:minorTickMark val="none"/>
        <c:tickLblPos val="none"/>
        <c:crossAx val="66707456"/>
        <c:crosses val="autoZero"/>
        <c:crossBetween val="between"/>
      </c:valAx>
      <c:spPr>
        <a:noFill/>
      </c:spPr>
    </c:plotArea>
    <c:legend>
      <c:legendPos val="t"/>
      <c:layout/>
      <c:overlay val="0"/>
      <c:txPr>
        <a:bodyPr/>
        <a:lstStyle/>
        <a:p>
          <a:pPr>
            <a:defRPr b="1"/>
          </a:pPr>
          <a:endParaRPr lang="el-GR"/>
        </a:p>
      </c:txPr>
    </c:legend>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stacked"/>
        <c:varyColors val="0"/>
        <c:ser>
          <c:idx val="0"/>
          <c:order val="0"/>
          <c:spPr>
            <a:solidFill>
              <a:srgbClr val="C00000"/>
            </a:solidFill>
          </c:spPr>
          <c:invertIfNegative val="0"/>
          <c:dPt>
            <c:idx val="6"/>
            <c:invertIfNegative val="0"/>
            <c:bubble3D val="0"/>
            <c:spPr>
              <a:solidFill>
                <a:srgbClr val="0070C0"/>
              </a:solidFill>
            </c:spPr>
          </c:dPt>
          <c:dPt>
            <c:idx val="7"/>
            <c:invertIfNegative val="0"/>
            <c:bubble3D val="0"/>
            <c:spPr>
              <a:solidFill>
                <a:srgbClr val="0070C0"/>
              </a:solidFill>
            </c:spPr>
          </c:dPt>
          <c:dPt>
            <c:idx val="9"/>
            <c:invertIfNegative val="0"/>
            <c:bubble3D val="0"/>
            <c:spPr>
              <a:solidFill>
                <a:srgbClr val="0070C0"/>
              </a:solidFill>
            </c:spPr>
          </c:dPt>
          <c:dPt>
            <c:idx val="10"/>
            <c:invertIfNegative val="0"/>
            <c:bubble3D val="0"/>
            <c:spPr>
              <a:solidFill>
                <a:srgbClr val="0070C0"/>
              </a:solidFill>
            </c:spPr>
          </c:dPt>
          <c:dPt>
            <c:idx val="11"/>
            <c:invertIfNegative val="0"/>
            <c:bubble3D val="0"/>
            <c:spPr>
              <a:solidFill>
                <a:srgbClr val="FF0000"/>
              </a:solidFill>
            </c:spPr>
          </c:dPt>
          <c:dPt>
            <c:idx val="12"/>
            <c:invertIfNegative val="0"/>
            <c:bubble3D val="0"/>
            <c:spPr>
              <a:solidFill>
                <a:srgbClr val="FFC000"/>
              </a:solidFill>
            </c:spPr>
          </c:dPt>
          <c:dLbls>
            <c:dLbl>
              <c:idx val="0"/>
              <c:layout>
                <c:manualLayout>
                  <c:x val="0.35719115263832119"/>
                  <c:y val="1.2597806592918247E-2"/>
                </c:manualLayout>
              </c:layout>
              <c:showLegendKey val="0"/>
              <c:showVal val="1"/>
              <c:showCatName val="0"/>
              <c:showSerName val="0"/>
              <c:showPercent val="0"/>
              <c:showBubbleSize val="0"/>
            </c:dLbl>
            <c:dLbl>
              <c:idx val="1"/>
              <c:layout>
                <c:manualLayout>
                  <c:x val="0.32848829215845665"/>
                  <c:y val="9.4483549446886701E-3"/>
                </c:manualLayout>
              </c:layout>
              <c:showLegendKey val="0"/>
              <c:showVal val="1"/>
              <c:showCatName val="0"/>
              <c:showSerName val="0"/>
              <c:showPercent val="0"/>
              <c:showBubbleSize val="0"/>
            </c:dLbl>
            <c:dLbl>
              <c:idx val="2"/>
              <c:layout>
                <c:manualLayout>
                  <c:x val="0.19135240319910085"/>
                  <c:y val="6.298903296459127E-3"/>
                </c:manualLayout>
              </c:layout>
              <c:showLegendKey val="0"/>
              <c:showVal val="1"/>
              <c:showCatName val="0"/>
              <c:showSerName val="0"/>
              <c:showPercent val="0"/>
              <c:showBubbleSize val="0"/>
            </c:dLbl>
            <c:dLbl>
              <c:idx val="3"/>
              <c:layout>
                <c:manualLayout>
                  <c:x val="0.17221716287919084"/>
                  <c:y val="3.1494516482295635E-3"/>
                </c:manualLayout>
              </c:layout>
              <c:showLegendKey val="0"/>
              <c:showVal val="1"/>
              <c:showCatName val="0"/>
              <c:showSerName val="0"/>
              <c:showPercent val="0"/>
              <c:showBubbleSize val="0"/>
            </c:dLbl>
            <c:dLbl>
              <c:idx val="4"/>
              <c:layout>
                <c:manualLayout>
                  <c:x val="0.17062255951919822"/>
                  <c:y val="3.1494516482295635E-3"/>
                </c:manualLayout>
              </c:layout>
              <c:showLegendKey val="0"/>
              <c:showVal val="1"/>
              <c:showCatName val="0"/>
              <c:showSerName val="0"/>
              <c:showPercent val="0"/>
              <c:showBubbleSize val="0"/>
            </c:dLbl>
            <c:dLbl>
              <c:idx val="5"/>
              <c:layout>
                <c:manualLayout>
                  <c:x val="0.12118985535943057"/>
                  <c:y val="5.7739279875120554E-17"/>
                </c:manualLayout>
              </c:layout>
              <c:showLegendKey val="0"/>
              <c:showVal val="1"/>
              <c:showCatName val="0"/>
              <c:showSerName val="0"/>
              <c:showPercent val="0"/>
              <c:showBubbleSize val="0"/>
            </c:dLbl>
            <c:dLbl>
              <c:idx val="6"/>
              <c:layout>
                <c:manualLayout>
                  <c:x val="0.10364921839951291"/>
                  <c:y val="5.7739279875120554E-17"/>
                </c:manualLayout>
              </c:layout>
              <c:showLegendKey val="0"/>
              <c:showVal val="1"/>
              <c:showCatName val="0"/>
              <c:showSerName val="0"/>
              <c:showPercent val="0"/>
              <c:showBubbleSize val="0"/>
            </c:dLbl>
            <c:dLbl>
              <c:idx val="7"/>
              <c:layout>
                <c:manualLayout>
                  <c:x val="8.6108581439595322E-2"/>
                  <c:y val="-3.1494516482295635E-3"/>
                </c:manualLayout>
              </c:layout>
              <c:showLegendKey val="0"/>
              <c:showVal val="1"/>
              <c:showCatName val="0"/>
              <c:showSerName val="0"/>
              <c:showPercent val="0"/>
              <c:showBubbleSize val="0"/>
            </c:dLbl>
            <c:dLbl>
              <c:idx val="8"/>
              <c:layout>
                <c:manualLayout>
                  <c:x val="6.0594927679715284E-2"/>
                  <c:y val="-3.1494516482295635E-3"/>
                </c:manualLayout>
              </c:layout>
              <c:showLegendKey val="0"/>
              <c:showVal val="1"/>
              <c:showCatName val="0"/>
              <c:showSerName val="0"/>
              <c:showPercent val="0"/>
              <c:showBubbleSize val="0"/>
            </c:dLbl>
            <c:dLbl>
              <c:idx val="9"/>
              <c:layout>
                <c:manualLayout>
                  <c:x val="3.6675877279827677E-2"/>
                  <c:y val="6.298903296459127E-3"/>
                </c:manualLayout>
              </c:layout>
              <c:showLegendKey val="0"/>
              <c:showVal val="1"/>
              <c:showCatName val="0"/>
              <c:showSerName val="0"/>
              <c:showPercent val="0"/>
              <c:showBubbleSize val="0"/>
            </c:dLbl>
            <c:dLbl>
              <c:idx val="10"/>
              <c:layout>
                <c:manualLayout>
                  <c:x val="3.6675877279827677E-2"/>
                  <c:y val="6.298903296459127E-3"/>
                </c:manualLayout>
              </c:layout>
              <c:showLegendKey val="0"/>
              <c:showVal val="1"/>
              <c:showCatName val="0"/>
              <c:showSerName val="0"/>
              <c:showPercent val="0"/>
              <c:showBubbleSize val="0"/>
            </c:dLbl>
            <c:dLbl>
              <c:idx val="11"/>
              <c:layout>
                <c:manualLayout>
                  <c:x val="7.9730167999625373E-2"/>
                  <c:y val="3.1494516482295635E-3"/>
                </c:manualLayout>
              </c:layout>
              <c:showLegendKey val="0"/>
              <c:showVal val="1"/>
              <c:showCatName val="0"/>
              <c:showSerName val="0"/>
              <c:showPercent val="0"/>
              <c:showBubbleSize val="0"/>
            </c:dLbl>
            <c:dLbl>
              <c:idx val="12"/>
              <c:layout>
                <c:manualLayout>
                  <c:x val="3.3486670559842641E-2"/>
                  <c:y val="1.1547855975024108E-16"/>
                </c:manualLayout>
              </c:layout>
              <c:showLegendKey val="0"/>
              <c:showVal val="1"/>
              <c:showCatName val="0"/>
              <c:showSerName val="0"/>
              <c:showPercent val="0"/>
              <c:showBubbleSize val="0"/>
            </c:dLbl>
            <c:txPr>
              <a:bodyPr/>
              <a:lstStyle/>
              <a:p>
                <a:pPr>
                  <a:defRPr sz="1200" b="1"/>
                </a:pPr>
                <a:endParaRPr lang="el-GR"/>
              </a:p>
            </c:txPr>
            <c:showLegendKey val="0"/>
            <c:showVal val="1"/>
            <c:showCatName val="0"/>
            <c:showSerName val="0"/>
            <c:showPercent val="0"/>
            <c:showBubbleSize val="0"/>
            <c:showLeaderLines val="0"/>
          </c:dLbls>
          <c:cat>
            <c:strRef>
              <c:f>'EXTRA ΚΑΤΑΝΑΛΩΤΩΝ '!$B$117:$B$129</c:f>
              <c:strCache>
                <c:ptCount val="13"/>
                <c:pt idx="0">
                  <c:v>Ανησυχία</c:v>
                </c:pt>
                <c:pt idx="1">
                  <c:v>Ανασφάλεια</c:v>
                </c:pt>
                <c:pt idx="2">
                  <c:v>Απογοήτευση</c:v>
                </c:pt>
                <c:pt idx="3">
                  <c:v>Φόβος</c:v>
                </c:pt>
                <c:pt idx="4">
                  <c:v>Οργή</c:v>
                </c:pt>
                <c:pt idx="5">
                  <c:v>Απαισιοδοξία</c:v>
                </c:pt>
                <c:pt idx="6">
                  <c:v>Ελπίδα</c:v>
                </c:pt>
                <c:pt idx="7">
                  <c:v>Αισιοδοξία</c:v>
                </c:pt>
                <c:pt idx="8">
                  <c:v>Πανικός</c:v>
                </c:pt>
                <c:pt idx="9">
                  <c:v>Ασφάλεια</c:v>
                </c:pt>
                <c:pt idx="10">
                  <c:v>Σιγουριά</c:v>
                </c:pt>
                <c:pt idx="11">
                  <c:v>Κανένα από τα παραπάνω</c:v>
                </c:pt>
                <c:pt idx="12">
                  <c:v>ΔΞΔΑ</c:v>
                </c:pt>
              </c:strCache>
            </c:strRef>
          </c:cat>
          <c:val>
            <c:numRef>
              <c:f>'EXTRA ΚΑΤΑΝΑΛΩΤΩΝ '!$E$117:$E$129</c:f>
              <c:numCache>
                <c:formatCode>0%</c:formatCode>
                <c:ptCount val="13"/>
                <c:pt idx="0">
                  <c:v>0.30427826662621038</c:v>
                </c:pt>
                <c:pt idx="1">
                  <c:v>0.2799768295037654</c:v>
                </c:pt>
                <c:pt idx="2">
                  <c:v>0.14382258020025926</c:v>
                </c:pt>
                <c:pt idx="3">
                  <c:v>0.13676109563346489</c:v>
                </c:pt>
                <c:pt idx="4">
                  <c:v>0.12936860397760186</c:v>
                </c:pt>
                <c:pt idx="5">
                  <c:v>8.559291644829399E-2</c:v>
                </c:pt>
                <c:pt idx="6">
                  <c:v>6.7553030094061203E-2</c:v>
                </c:pt>
                <c:pt idx="7">
                  <c:v>5.8284831600143437E-2</c:v>
                </c:pt>
                <c:pt idx="8">
                  <c:v>3.1238794030838828E-2</c:v>
                </c:pt>
                <c:pt idx="9">
                  <c:v>1.1392160648773903E-2</c:v>
                </c:pt>
                <c:pt idx="10">
                  <c:v>1.0550850964058153E-2</c:v>
                </c:pt>
                <c:pt idx="11">
                  <c:v>4.7665020825862707E-2</c:v>
                </c:pt>
                <c:pt idx="12">
                  <c:v>5.1719857666951705E-3</c:v>
                </c:pt>
              </c:numCache>
            </c:numRef>
          </c:val>
        </c:ser>
        <c:dLbls>
          <c:showLegendKey val="0"/>
          <c:showVal val="0"/>
          <c:showCatName val="0"/>
          <c:showSerName val="0"/>
          <c:showPercent val="0"/>
          <c:showBubbleSize val="0"/>
        </c:dLbls>
        <c:gapWidth val="55"/>
        <c:gapDepth val="55"/>
        <c:shape val="box"/>
        <c:axId val="66928000"/>
        <c:axId val="66942080"/>
        <c:axId val="0"/>
      </c:bar3DChart>
      <c:catAx>
        <c:axId val="66928000"/>
        <c:scaling>
          <c:orientation val="maxMin"/>
        </c:scaling>
        <c:delete val="0"/>
        <c:axPos val="l"/>
        <c:majorTickMark val="none"/>
        <c:minorTickMark val="none"/>
        <c:tickLblPos val="nextTo"/>
        <c:txPr>
          <a:bodyPr/>
          <a:lstStyle/>
          <a:p>
            <a:pPr>
              <a:defRPr sz="1050" b="1"/>
            </a:pPr>
            <a:endParaRPr lang="el-GR"/>
          </a:p>
        </c:txPr>
        <c:crossAx val="66942080"/>
        <c:crosses val="autoZero"/>
        <c:auto val="1"/>
        <c:lblAlgn val="ctr"/>
        <c:lblOffset val="100"/>
        <c:noMultiLvlLbl val="0"/>
      </c:catAx>
      <c:valAx>
        <c:axId val="66942080"/>
        <c:scaling>
          <c:orientation val="minMax"/>
        </c:scaling>
        <c:delete val="1"/>
        <c:axPos val="t"/>
        <c:numFmt formatCode="0%" sourceLinked="1"/>
        <c:majorTickMark val="none"/>
        <c:minorTickMark val="none"/>
        <c:tickLblPos val="none"/>
        <c:crossAx val="6692800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'ΕΞΤΡΑ ΑΝΑΛΥΣΕΙΣ'!$C$113</c:f>
              <c:strCache>
                <c:ptCount val="1"/>
                <c:pt idx="0">
                  <c:v>Σεπτέμβριος 2020</c:v>
                </c:pt>
              </c:strCache>
            </c:strRef>
          </c:tx>
          <c:spPr>
            <a:solidFill>
              <a:srgbClr val="002060"/>
            </a:solidFill>
          </c:spPr>
          <c:invertIfNegative val="0"/>
          <c:dLbls>
            <c:dLbl>
              <c:idx val="0"/>
              <c:layout>
                <c:manualLayout>
                  <c:x val="3.2660980055713995E-3"/>
                  <c:y val="1.582016730013773E-2"/>
                </c:manualLayout>
              </c:layout>
              <c:showLegendKey val="0"/>
              <c:showVal val="1"/>
              <c:showCatName val="0"/>
              <c:showSerName val="0"/>
              <c:showPercent val="0"/>
              <c:showBubbleSize val="0"/>
            </c:dLbl>
            <c:dLbl>
              <c:idx val="1"/>
              <c:layout>
                <c:manualLayout>
                  <c:x val="3.2660980055713995E-3"/>
                  <c:y val="2.4913649291555479E-7"/>
                </c:manualLayout>
              </c:layout>
              <c:showLegendKey val="0"/>
              <c:showVal val="1"/>
              <c:showCatName val="0"/>
              <c:showSerName val="0"/>
              <c:showPercent val="0"/>
              <c:showBubbleSize val="0"/>
            </c:dLbl>
            <c:dLbl>
              <c:idx val="2"/>
              <c:layout>
                <c:manualLayout>
                  <c:x val="-5.9877771722347236E-17"/>
                  <c:y val="1.2656133840110181E-2"/>
                </c:manualLayout>
              </c:layout>
              <c:showLegendKey val="0"/>
              <c:showVal val="1"/>
              <c:showCatName val="0"/>
              <c:showSerName val="0"/>
              <c:showPercent val="0"/>
              <c:showBubbleSize val="0"/>
            </c:dLbl>
            <c:dLbl>
              <c:idx val="6"/>
              <c:layout>
                <c:manualLayout>
                  <c:x val="4.8991470083570975E-3"/>
                  <c:y val="1.8984200760165337E-2"/>
                </c:manualLayout>
              </c:layout>
              <c:showLegendKey val="0"/>
              <c:showVal val="1"/>
              <c:showCatName val="0"/>
              <c:showSerName val="0"/>
              <c:showPercent val="0"/>
              <c:showBubbleSize val="0"/>
            </c:dLbl>
            <c:dLbl>
              <c:idx val="7"/>
              <c:layout>
                <c:manualLayout>
                  <c:x val="0"/>
                  <c:y val="1.582016730013773E-2"/>
                </c:manualLayout>
              </c:layout>
              <c:showLegendKey val="0"/>
              <c:showVal val="1"/>
              <c:showCatName val="0"/>
              <c:showSerName val="0"/>
              <c:showPercent val="0"/>
              <c:showBubbleSize val="0"/>
            </c:dLbl>
            <c:dLbl>
              <c:idx val="9"/>
              <c:layout>
                <c:manualLayout>
                  <c:x val="3.2660980055713995E-3"/>
                  <c:y val="1.2656133840110181E-2"/>
                </c:manualLayout>
              </c:layout>
              <c:showLegendKey val="0"/>
              <c:showVal val="1"/>
              <c:showCatName val="0"/>
              <c:showSerName val="0"/>
              <c:showPercent val="0"/>
              <c:showBubbleSize val="0"/>
            </c:dLbl>
            <c:dLbl>
              <c:idx val="11"/>
              <c:layout>
                <c:manualLayout>
                  <c:x val="3.2660980055713995E-3"/>
                  <c:y val="6.328066920055205E-3"/>
                </c:manualLayout>
              </c:layout>
              <c:showLegendKey val="0"/>
              <c:showVal val="1"/>
              <c:showCatName val="0"/>
              <c:showSerName val="0"/>
              <c:showPercent val="0"/>
              <c:showBubbleSize val="0"/>
            </c:dLbl>
            <c:txPr>
              <a:bodyPr/>
              <a:lstStyle/>
              <a:p>
                <a:pPr>
                  <a:defRPr b="1">
                    <a:solidFill>
                      <a:srgbClr val="002060"/>
                    </a:solidFill>
                  </a:defRPr>
                </a:pPr>
                <a:endParaRPr lang="el-GR"/>
              </a:p>
            </c:txPr>
            <c:showLegendKey val="0"/>
            <c:showVal val="1"/>
            <c:showCatName val="0"/>
            <c:showSerName val="0"/>
            <c:showPercent val="0"/>
            <c:showBubbleSize val="0"/>
            <c:showLeaderLines val="0"/>
          </c:dLbls>
          <c:cat>
            <c:strRef>
              <c:f>'ΕΞΤΡΑ ΑΝΑΛΥΣΕΙΣ'!$B$114:$B$126</c:f>
              <c:strCache>
                <c:ptCount val="13"/>
                <c:pt idx="0">
                  <c:v>Ανησυχία</c:v>
                </c:pt>
                <c:pt idx="1">
                  <c:v>Ανασφάλεια</c:v>
                </c:pt>
                <c:pt idx="2">
                  <c:v>Φόβος</c:v>
                </c:pt>
                <c:pt idx="3">
                  <c:v>Απογοήτευση</c:v>
                </c:pt>
                <c:pt idx="4">
                  <c:v>Οργή</c:v>
                </c:pt>
                <c:pt idx="5">
                  <c:v>Απαισιοδοξία</c:v>
                </c:pt>
                <c:pt idx="6">
                  <c:v>Ελπίδα</c:v>
                </c:pt>
                <c:pt idx="7">
                  <c:v>Αισιοδοξία</c:v>
                </c:pt>
                <c:pt idx="8">
                  <c:v>Πανικός</c:v>
                </c:pt>
                <c:pt idx="9">
                  <c:v>Ασφάλεια</c:v>
                </c:pt>
                <c:pt idx="10">
                  <c:v>Σιγουριά</c:v>
                </c:pt>
                <c:pt idx="11">
                  <c:v>Δεν έχω γνώμη/Δεν απαντώ (αυθόρμητα)</c:v>
                </c:pt>
                <c:pt idx="12">
                  <c:v>Κανένα από τα παραπάνω</c:v>
                </c:pt>
              </c:strCache>
            </c:strRef>
          </c:cat>
          <c:val>
            <c:numRef>
              <c:f>'ΕΞΤΡΑ ΑΝΑΛΥΣΕΙΣ'!$C$114:$C$126</c:f>
              <c:numCache>
                <c:formatCode>0%</c:formatCode>
                <c:ptCount val="13"/>
                <c:pt idx="0">
                  <c:v>0.3000000000000001</c:v>
                </c:pt>
                <c:pt idx="1">
                  <c:v>0.28000000000000008</c:v>
                </c:pt>
                <c:pt idx="2">
                  <c:v>0.14000000000000001</c:v>
                </c:pt>
                <c:pt idx="3">
                  <c:v>0.14000000000000001</c:v>
                </c:pt>
                <c:pt idx="4">
                  <c:v>0.13</c:v>
                </c:pt>
                <c:pt idx="5">
                  <c:v>9.0000000000000024E-2</c:v>
                </c:pt>
                <c:pt idx="6">
                  <c:v>7.0000000000000021E-2</c:v>
                </c:pt>
                <c:pt idx="7">
                  <c:v>6.0000000000000019E-2</c:v>
                </c:pt>
                <c:pt idx="8">
                  <c:v>3.0000000000000002E-2</c:v>
                </c:pt>
                <c:pt idx="9">
                  <c:v>1.0000000000000004E-2</c:v>
                </c:pt>
                <c:pt idx="10">
                  <c:v>1.0000000000000004E-2</c:v>
                </c:pt>
                <c:pt idx="11">
                  <c:v>1.0000000000000004E-2</c:v>
                </c:pt>
                <c:pt idx="12">
                  <c:v>0.05</c:v>
                </c:pt>
              </c:numCache>
            </c:numRef>
          </c:val>
        </c:ser>
        <c:ser>
          <c:idx val="1"/>
          <c:order val="1"/>
          <c:tx>
            <c:strRef>
              <c:f>'ΕΞΤΡΑ ΑΝΑΛΥΣΕΙΣ'!$D$113</c:f>
              <c:strCache>
                <c:ptCount val="1"/>
                <c:pt idx="0">
                  <c:v>Ιούλιος 2020</c:v>
                </c:pt>
              </c:strCache>
            </c:strRef>
          </c:tx>
          <c:spPr>
            <a:solidFill>
              <a:srgbClr val="0070C0"/>
            </a:solidFill>
          </c:spPr>
          <c:invertIfNegative val="0"/>
          <c:dLbls>
            <c:dLbl>
              <c:idx val="1"/>
              <c:layout>
                <c:manualLayout>
                  <c:x val="0"/>
                  <c:y val="-3.1637843235346299E-3"/>
                </c:manualLayout>
              </c:layout>
              <c:showLegendKey val="0"/>
              <c:showVal val="1"/>
              <c:showCatName val="0"/>
              <c:showSerName val="0"/>
              <c:showPercent val="0"/>
              <c:showBubbleSize val="0"/>
            </c:dLbl>
            <c:dLbl>
              <c:idx val="3"/>
              <c:layout>
                <c:manualLayout>
                  <c:x val="0"/>
                  <c:y val="-9.4921003800826371E-3"/>
                </c:manualLayout>
              </c:layout>
              <c:showLegendKey val="0"/>
              <c:showVal val="1"/>
              <c:showCatName val="0"/>
              <c:showSerName val="0"/>
              <c:showPercent val="0"/>
              <c:showBubbleSize val="0"/>
            </c:dLbl>
            <c:dLbl>
              <c:idx val="4"/>
              <c:layout>
                <c:manualLayout>
                  <c:x val="-3.2660980055713995E-3"/>
                  <c:y val="-9.4921003800826371E-3"/>
                </c:manualLayout>
              </c:layout>
              <c:showLegendKey val="0"/>
              <c:showVal val="1"/>
              <c:showCatName val="0"/>
              <c:showSerName val="0"/>
              <c:showPercent val="0"/>
              <c:showBubbleSize val="0"/>
            </c:dLbl>
            <c:dLbl>
              <c:idx val="5"/>
              <c:layout>
                <c:manualLayout>
                  <c:x val="1.7963539030642694E-2"/>
                  <c:y val="-1.2655635567124348E-2"/>
                </c:manualLayout>
              </c:layout>
              <c:showLegendKey val="0"/>
              <c:showVal val="1"/>
              <c:showCatName val="0"/>
              <c:showSerName val="0"/>
              <c:showPercent val="0"/>
              <c:showBubbleSize val="0"/>
            </c:dLbl>
            <c:dLbl>
              <c:idx val="6"/>
              <c:layout>
                <c:manualLayout>
                  <c:x val="0"/>
                  <c:y val="1.5820416436630583E-2"/>
                </c:manualLayout>
              </c:layout>
              <c:showLegendKey val="0"/>
              <c:showVal val="1"/>
              <c:showCatName val="0"/>
              <c:showSerName val="0"/>
              <c:showPercent val="0"/>
              <c:showBubbleSize val="0"/>
            </c:dLbl>
            <c:dLbl>
              <c:idx val="7"/>
              <c:layout>
                <c:manualLayout>
                  <c:x val="0"/>
                  <c:y val="1.582016730013773E-2"/>
                </c:manualLayout>
              </c:layout>
              <c:showLegendKey val="0"/>
              <c:showVal val="1"/>
              <c:showCatName val="0"/>
              <c:showSerName val="0"/>
              <c:showPercent val="0"/>
              <c:showBubbleSize val="0"/>
            </c:dLbl>
            <c:dLbl>
              <c:idx val="8"/>
              <c:layout>
                <c:manualLayout>
                  <c:x val="0"/>
                  <c:y val="-3.1640334600275461E-3"/>
                </c:manualLayout>
              </c:layout>
              <c:showLegendKey val="0"/>
              <c:showVal val="1"/>
              <c:showCatName val="0"/>
              <c:showSerName val="0"/>
              <c:showPercent val="0"/>
              <c:showBubbleSize val="0"/>
            </c:dLbl>
            <c:dLbl>
              <c:idx val="9"/>
              <c:layout>
                <c:manualLayout>
                  <c:x val="8.1652450139285005E-3"/>
                  <c:y val="9.4921003800826371E-3"/>
                </c:manualLayout>
              </c:layout>
              <c:showLegendKey val="0"/>
              <c:showVal val="1"/>
              <c:showCatName val="0"/>
              <c:showSerName val="0"/>
              <c:showPercent val="0"/>
              <c:showBubbleSize val="0"/>
            </c:dLbl>
            <c:txPr>
              <a:bodyPr/>
              <a:lstStyle/>
              <a:p>
                <a:pPr>
                  <a:defRPr b="1">
                    <a:solidFill>
                      <a:srgbClr val="0070C0"/>
                    </a:solidFill>
                  </a:defRPr>
                </a:pPr>
                <a:endParaRPr lang="el-GR"/>
              </a:p>
            </c:txPr>
            <c:showLegendKey val="0"/>
            <c:showVal val="1"/>
            <c:showCatName val="0"/>
            <c:showSerName val="0"/>
            <c:showPercent val="0"/>
            <c:showBubbleSize val="0"/>
            <c:showLeaderLines val="0"/>
          </c:dLbls>
          <c:cat>
            <c:strRef>
              <c:f>'ΕΞΤΡΑ ΑΝΑΛΥΣΕΙΣ'!$B$114:$B$126</c:f>
              <c:strCache>
                <c:ptCount val="13"/>
                <c:pt idx="0">
                  <c:v>Ανησυχία</c:v>
                </c:pt>
                <c:pt idx="1">
                  <c:v>Ανασφάλεια</c:v>
                </c:pt>
                <c:pt idx="2">
                  <c:v>Φόβος</c:v>
                </c:pt>
                <c:pt idx="3">
                  <c:v>Απογοήτευση</c:v>
                </c:pt>
                <c:pt idx="4">
                  <c:v>Οργή</c:v>
                </c:pt>
                <c:pt idx="5">
                  <c:v>Απαισιοδοξία</c:v>
                </c:pt>
                <c:pt idx="6">
                  <c:v>Ελπίδα</c:v>
                </c:pt>
                <c:pt idx="7">
                  <c:v>Αισιοδοξία</c:v>
                </c:pt>
                <c:pt idx="8">
                  <c:v>Πανικός</c:v>
                </c:pt>
                <c:pt idx="9">
                  <c:v>Ασφάλεια</c:v>
                </c:pt>
                <c:pt idx="10">
                  <c:v>Σιγουριά</c:v>
                </c:pt>
                <c:pt idx="11">
                  <c:v>Δεν έχω γνώμη/Δεν απαντώ (αυθόρμητα)</c:v>
                </c:pt>
                <c:pt idx="12">
                  <c:v>Κανένα από τα παραπάνω</c:v>
                </c:pt>
              </c:strCache>
            </c:strRef>
          </c:cat>
          <c:val>
            <c:numRef>
              <c:f>'ΕΞΤΡΑ ΑΝΑΛΥΣΕΙΣ'!$D$114:$D$126</c:f>
              <c:numCache>
                <c:formatCode>0%</c:formatCode>
                <c:ptCount val="13"/>
                <c:pt idx="0">
                  <c:v>0.35000000000000009</c:v>
                </c:pt>
                <c:pt idx="1">
                  <c:v>0.25</c:v>
                </c:pt>
                <c:pt idx="2">
                  <c:v>0.14000000000000001</c:v>
                </c:pt>
                <c:pt idx="3">
                  <c:v>0.1</c:v>
                </c:pt>
                <c:pt idx="4">
                  <c:v>7.0000000000000021E-2</c:v>
                </c:pt>
                <c:pt idx="5">
                  <c:v>4.0000000000000015E-2</c:v>
                </c:pt>
                <c:pt idx="6">
                  <c:v>0.1</c:v>
                </c:pt>
                <c:pt idx="7">
                  <c:v>0.11</c:v>
                </c:pt>
                <c:pt idx="8">
                  <c:v>2.0000000000000007E-2</c:v>
                </c:pt>
                <c:pt idx="9">
                  <c:v>2.0000000000000007E-2</c:v>
                </c:pt>
                <c:pt idx="10">
                  <c:v>1.0000000000000004E-2</c:v>
                </c:pt>
                <c:pt idx="11">
                  <c:v>6.0000000000000019E-2</c:v>
                </c:pt>
              </c:numCache>
            </c:numRef>
          </c:val>
        </c:ser>
        <c:ser>
          <c:idx val="2"/>
          <c:order val="2"/>
          <c:tx>
            <c:strRef>
              <c:f>'ΕΞΤΡΑ ΑΝΑΛΥΣΕΙΣ'!$E$113</c:f>
              <c:strCache>
                <c:ptCount val="1"/>
                <c:pt idx="0">
                  <c:v>Ιούνιος 2020</c:v>
                </c:pt>
              </c:strCache>
            </c:strRef>
          </c:tx>
          <c:spPr>
            <a:solidFill>
              <a:srgbClr val="00B0F0"/>
            </a:solidFill>
          </c:spPr>
          <c:invertIfNegative val="0"/>
          <c:dLbls>
            <c:dLbl>
              <c:idx val="0"/>
              <c:layout>
                <c:manualLayout>
                  <c:x val="0"/>
                  <c:y val="-6.3278177835621764E-3"/>
                </c:manualLayout>
              </c:layout>
              <c:showLegendKey val="0"/>
              <c:showVal val="1"/>
              <c:showCatName val="0"/>
              <c:showSerName val="0"/>
              <c:showPercent val="0"/>
              <c:showBubbleSize val="0"/>
            </c:dLbl>
            <c:dLbl>
              <c:idx val="1"/>
              <c:layout>
                <c:manualLayout>
                  <c:x val="1.6330490027856991E-3"/>
                  <c:y val="-6.3280669200550888E-3"/>
                </c:manualLayout>
              </c:layout>
              <c:showLegendKey val="0"/>
              <c:showVal val="1"/>
              <c:showCatName val="0"/>
              <c:showSerName val="0"/>
              <c:showPercent val="0"/>
              <c:showBubbleSize val="0"/>
            </c:dLbl>
            <c:dLbl>
              <c:idx val="2"/>
              <c:layout>
                <c:manualLayout>
                  <c:x val="4.8991470083570975E-3"/>
                  <c:y val="-9.4921003800826371E-3"/>
                </c:manualLayout>
              </c:layout>
              <c:showLegendKey val="0"/>
              <c:showVal val="1"/>
              <c:showCatName val="0"/>
              <c:showSerName val="0"/>
              <c:showPercent val="0"/>
              <c:showBubbleSize val="0"/>
            </c:dLbl>
            <c:dLbl>
              <c:idx val="3"/>
              <c:layout>
                <c:manualLayout>
                  <c:x val="1.633049002785759E-3"/>
                  <c:y val="-9.4921003800826371E-3"/>
                </c:manualLayout>
              </c:layout>
              <c:showLegendKey val="0"/>
              <c:showVal val="1"/>
              <c:showCatName val="0"/>
              <c:showSerName val="0"/>
              <c:showPercent val="0"/>
              <c:showBubbleSize val="0"/>
            </c:dLbl>
            <c:dLbl>
              <c:idx val="4"/>
              <c:layout>
                <c:manualLayout>
                  <c:x val="0"/>
                  <c:y val="-1.2656133840110181E-2"/>
                </c:manualLayout>
              </c:layout>
              <c:showLegendKey val="0"/>
              <c:showVal val="1"/>
              <c:showCatName val="0"/>
              <c:showSerName val="0"/>
              <c:showPercent val="0"/>
              <c:showBubbleSize val="0"/>
            </c:dLbl>
            <c:dLbl>
              <c:idx val="5"/>
              <c:layout>
                <c:manualLayout>
                  <c:x val="-8.1652450139285005E-3"/>
                  <c:y val="0"/>
                </c:manualLayout>
              </c:layout>
              <c:showLegendKey val="0"/>
              <c:showVal val="1"/>
              <c:showCatName val="0"/>
              <c:showSerName val="0"/>
              <c:showPercent val="0"/>
              <c:showBubbleSize val="0"/>
            </c:dLbl>
            <c:dLbl>
              <c:idx val="11"/>
              <c:layout>
                <c:manualLayout>
                  <c:x val="8.1652450139285005E-3"/>
                  <c:y val="-1.2656133840110181E-2"/>
                </c:manualLayout>
              </c:layout>
              <c:showLegendKey val="0"/>
              <c:showVal val="1"/>
              <c:showCatName val="0"/>
              <c:showSerName val="0"/>
              <c:showPercent val="0"/>
              <c:showBubbleSize val="0"/>
            </c:dLbl>
            <c:txPr>
              <a:bodyPr/>
              <a:lstStyle/>
              <a:p>
                <a:pPr>
                  <a:defRPr b="1">
                    <a:solidFill>
                      <a:srgbClr val="00B0F0"/>
                    </a:solidFill>
                  </a:defRPr>
                </a:pPr>
                <a:endParaRPr lang="el-GR"/>
              </a:p>
            </c:txPr>
            <c:showLegendKey val="0"/>
            <c:showVal val="1"/>
            <c:showCatName val="0"/>
            <c:showSerName val="0"/>
            <c:showPercent val="0"/>
            <c:showBubbleSize val="0"/>
            <c:showLeaderLines val="0"/>
          </c:dLbls>
          <c:cat>
            <c:strRef>
              <c:f>'ΕΞΤΡΑ ΑΝΑΛΥΣΕΙΣ'!$B$114:$B$126</c:f>
              <c:strCache>
                <c:ptCount val="13"/>
                <c:pt idx="0">
                  <c:v>Ανησυχία</c:v>
                </c:pt>
                <c:pt idx="1">
                  <c:v>Ανασφάλεια</c:v>
                </c:pt>
                <c:pt idx="2">
                  <c:v>Φόβος</c:v>
                </c:pt>
                <c:pt idx="3">
                  <c:v>Απογοήτευση</c:v>
                </c:pt>
                <c:pt idx="4">
                  <c:v>Οργή</c:v>
                </c:pt>
                <c:pt idx="5">
                  <c:v>Απαισιοδοξία</c:v>
                </c:pt>
                <c:pt idx="6">
                  <c:v>Ελπίδα</c:v>
                </c:pt>
                <c:pt idx="7">
                  <c:v>Αισιοδοξία</c:v>
                </c:pt>
                <c:pt idx="8">
                  <c:v>Πανικός</c:v>
                </c:pt>
                <c:pt idx="9">
                  <c:v>Ασφάλεια</c:v>
                </c:pt>
                <c:pt idx="10">
                  <c:v>Σιγουριά</c:v>
                </c:pt>
                <c:pt idx="11">
                  <c:v>Δεν έχω γνώμη/Δεν απαντώ (αυθόρμητα)</c:v>
                </c:pt>
                <c:pt idx="12">
                  <c:v>Κανένα από τα παραπάνω</c:v>
                </c:pt>
              </c:strCache>
            </c:strRef>
          </c:cat>
          <c:val>
            <c:numRef>
              <c:f>'ΕΞΤΡΑ ΑΝΑΛΥΣΕΙΣ'!$E$114:$E$126</c:f>
              <c:numCache>
                <c:formatCode>0%</c:formatCode>
                <c:ptCount val="13"/>
                <c:pt idx="0">
                  <c:v>0.31000000000000011</c:v>
                </c:pt>
                <c:pt idx="1">
                  <c:v>0.22</c:v>
                </c:pt>
                <c:pt idx="2">
                  <c:v>0.15000000000000005</c:v>
                </c:pt>
                <c:pt idx="3">
                  <c:v>9.0000000000000024E-2</c:v>
                </c:pt>
                <c:pt idx="4">
                  <c:v>6.0000000000000019E-2</c:v>
                </c:pt>
                <c:pt idx="5">
                  <c:v>4.0000000000000015E-2</c:v>
                </c:pt>
                <c:pt idx="6">
                  <c:v>0.12000000000000002</c:v>
                </c:pt>
                <c:pt idx="7">
                  <c:v>0.13</c:v>
                </c:pt>
                <c:pt idx="8">
                  <c:v>1.0000000000000004E-2</c:v>
                </c:pt>
                <c:pt idx="9">
                  <c:v>3.0000000000000002E-2</c:v>
                </c:pt>
                <c:pt idx="10">
                  <c:v>3.0000000000000002E-2</c:v>
                </c:pt>
                <c:pt idx="11">
                  <c:v>0</c:v>
                </c:pt>
              </c:numCache>
            </c:numRef>
          </c:val>
        </c:ser>
        <c:dLbls>
          <c:showLegendKey val="0"/>
          <c:showVal val="0"/>
          <c:showCatName val="0"/>
          <c:showSerName val="0"/>
          <c:showPercent val="0"/>
          <c:showBubbleSize val="0"/>
        </c:dLbls>
        <c:gapWidth val="150"/>
        <c:shape val="box"/>
        <c:axId val="148423808"/>
        <c:axId val="148425344"/>
        <c:axId val="0"/>
      </c:bar3DChart>
      <c:catAx>
        <c:axId val="148423808"/>
        <c:scaling>
          <c:orientation val="maxMin"/>
        </c:scaling>
        <c:delete val="0"/>
        <c:axPos val="l"/>
        <c:majorTickMark val="out"/>
        <c:minorTickMark val="none"/>
        <c:tickLblPos val="nextTo"/>
        <c:txPr>
          <a:bodyPr/>
          <a:lstStyle/>
          <a:p>
            <a:pPr>
              <a:defRPr b="1"/>
            </a:pPr>
            <a:endParaRPr lang="el-GR"/>
          </a:p>
        </c:txPr>
        <c:crossAx val="148425344"/>
        <c:crosses val="autoZero"/>
        <c:auto val="1"/>
        <c:lblAlgn val="ctr"/>
        <c:lblOffset val="100"/>
        <c:noMultiLvlLbl val="0"/>
      </c:catAx>
      <c:valAx>
        <c:axId val="148425344"/>
        <c:scaling>
          <c:orientation val="minMax"/>
        </c:scaling>
        <c:delete val="1"/>
        <c:axPos val="t"/>
        <c:numFmt formatCode="0%" sourceLinked="1"/>
        <c:majorTickMark val="out"/>
        <c:minorTickMark val="none"/>
        <c:tickLblPos val="none"/>
        <c:crossAx val="1484238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5325658999172884"/>
          <c:y val="0.21598924593610677"/>
          <c:w val="0.43014192644427457"/>
          <c:h val="0.7469572923397344"/>
        </c:manualLayout>
      </c:layout>
      <c:pieChart>
        <c:varyColors val="1"/>
        <c:ser>
          <c:idx val="0"/>
          <c:order val="0"/>
          <c:dPt>
            <c:idx val="0"/>
            <c:bubble3D val="0"/>
            <c:spPr>
              <a:solidFill>
                <a:srgbClr val="0070C0"/>
              </a:solidFill>
            </c:spPr>
          </c:dPt>
          <c:dPt>
            <c:idx val="1"/>
            <c:bubble3D val="0"/>
            <c:spPr>
              <a:solidFill>
                <a:srgbClr val="FF0000"/>
              </a:solidFill>
            </c:spPr>
          </c:dPt>
          <c:dPt>
            <c:idx val="2"/>
            <c:bubble3D val="0"/>
            <c:spPr>
              <a:solidFill>
                <a:srgbClr val="C00000"/>
              </a:solidFill>
            </c:spPr>
          </c:dPt>
          <c:dPt>
            <c:idx val="3"/>
            <c:bubble3D val="0"/>
            <c:spPr>
              <a:solidFill>
                <a:srgbClr val="FFC000"/>
              </a:solidFill>
            </c:spPr>
          </c:dPt>
          <c:dLbls>
            <c:dLbl>
              <c:idx val="0"/>
              <c:layout>
                <c:manualLayout>
                  <c:x val="5.9467610524833764E-2"/>
                  <c:y val="-4.812057538795279E-3"/>
                </c:manualLayout>
              </c:layout>
              <c:showLegendKey val="0"/>
              <c:showVal val="0"/>
              <c:showCatName val="1"/>
              <c:showSerName val="0"/>
              <c:showPercent val="1"/>
              <c:showBubbleSize val="0"/>
            </c:dLbl>
            <c:dLbl>
              <c:idx val="1"/>
              <c:layout>
                <c:manualLayout>
                  <c:x val="0.12547198608667101"/>
                  <c:y val="-4.9815746081742877E-2"/>
                </c:manualLayout>
              </c:layout>
              <c:tx>
                <c:rich>
                  <a:bodyPr/>
                  <a:lstStyle/>
                  <a:p>
                    <a:r>
                      <a:rPr lang="el-GR" dirty="0"/>
                      <a:t>Αρκετά, είμαι πιο </a:t>
                    </a:r>
                    <a:r>
                      <a:rPr lang="el-GR" dirty="0" smtClean="0"/>
                      <a:t>προσεκτικός/ επιφυλακτικός </a:t>
                    </a:r>
                    <a:r>
                      <a:rPr lang="el-GR" dirty="0"/>
                      <a:t>στις κοινωνικές μου επαφές
56%</a:t>
                    </a:r>
                  </a:p>
                </c:rich>
              </c:tx>
              <c:showLegendKey val="0"/>
              <c:showVal val="0"/>
              <c:showCatName val="1"/>
              <c:showSerName val="0"/>
              <c:showPercent val="1"/>
              <c:showBubbleSize val="0"/>
            </c:dLbl>
            <c:dLbl>
              <c:idx val="2"/>
              <c:layout>
                <c:manualLayout>
                  <c:x val="-1.7832311259544549E-2"/>
                  <c:y val="1.6424347996518589E-2"/>
                </c:manualLayout>
              </c:layout>
              <c:showLegendKey val="0"/>
              <c:showVal val="0"/>
              <c:showCatName val="1"/>
              <c:showSerName val="0"/>
              <c:showPercent val="1"/>
              <c:showBubbleSize val="0"/>
            </c:dLbl>
            <c:dLbl>
              <c:idx val="3"/>
              <c:layout>
                <c:manualLayout>
                  <c:x val="4.6311927269010716E-3"/>
                  <c:y val="-3.129062377579598E-2"/>
                </c:manualLayout>
              </c:layout>
              <c:showLegendKey val="0"/>
              <c:showVal val="0"/>
              <c:showCatName val="1"/>
              <c:showSerName val="0"/>
              <c:showPercent val="1"/>
              <c:showBubbleSize val="0"/>
            </c:dLbl>
            <c:dLbl>
              <c:idx val="5"/>
              <c:tx>
                <c:rich>
                  <a:bodyPr/>
                  <a:lstStyle/>
                  <a:p>
                    <a:r>
                      <a:rPr lang="el-GR" sz="1100">
                        <a:solidFill>
                          <a:sysClr val="windowText" lastClr="000000"/>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ysClr val="windowText" lastClr="000000"/>
                    </a:solidFill>
                  </a:defRPr>
                </a:pPr>
                <a:endParaRPr lang="el-GR"/>
              </a:p>
            </c:txPr>
            <c:showLegendKey val="0"/>
            <c:showVal val="0"/>
            <c:showCatName val="1"/>
            <c:showSerName val="0"/>
            <c:showPercent val="1"/>
            <c:showBubbleSize val="0"/>
            <c:showLeaderLines val="1"/>
          </c:dLbls>
          <c:cat>
            <c:strRef>
              <c:f>'EXTRA ΚΑΤΑΝΑΛΩΤΩΝ '!$B$141:$B$144</c:f>
              <c:strCache>
                <c:ptCount val="4"/>
                <c:pt idx="0">
                  <c:v>Καθόλου, είναι όπως και πριν</c:v>
                </c:pt>
                <c:pt idx="1">
                  <c:v>Αρκετά, είμαι πιο προσεκτικός/επιφυλακτικός στις κοινωνικές μου επαφές</c:v>
                </c:pt>
                <c:pt idx="2">
                  <c:v>Πολύ, συνεχίζω να αποφεύγω τις κοινωνικές επαφές για μεγάλο χρονικό διάστημα</c:v>
                </c:pt>
                <c:pt idx="3">
                  <c:v>Δεν έχω γνώμη/Δεν απαντώ (αυθόρμητα)</c:v>
                </c:pt>
              </c:strCache>
            </c:strRef>
          </c:cat>
          <c:val>
            <c:numRef>
              <c:f>'EXTRA ΚΑΤΑΝΑΛΩΤΩΝ '!$D$141:$D$144</c:f>
              <c:numCache>
                <c:formatCode>0%</c:formatCode>
                <c:ptCount val="4"/>
                <c:pt idx="0">
                  <c:v>0.15757099314548947</c:v>
                </c:pt>
                <c:pt idx="1">
                  <c:v>0.55765650213082874</c:v>
                </c:pt>
                <c:pt idx="2">
                  <c:v>0.27824899664859937</c:v>
                </c:pt>
                <c:pt idx="3">
                  <c:v>6.523508075082409E-3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'ΕΞΤΡΑ ΑΝΑΛΥΣΕΙΣ'!$B$137</c:f>
              <c:strCache>
                <c:ptCount val="1"/>
                <c:pt idx="0">
                  <c:v>Καθόλου, είναι όπως και πριν</c:v>
                </c:pt>
              </c:strCache>
            </c:strRef>
          </c:tx>
          <c:spPr>
            <a:ln>
              <a:solidFill>
                <a:srgbClr val="C00000"/>
              </a:solidFill>
            </a:ln>
          </c:spPr>
          <c:marker>
            <c:symbol val="none"/>
          </c:marker>
          <c:dLbls>
            <c:dLbl>
              <c:idx val="0"/>
              <c:layout>
                <c:manualLayout>
                  <c:x val="-3.1027931052928292E-2"/>
                  <c:y val="4.9383401844239554E-2"/>
                </c:manualLayout>
              </c:layout>
              <c:showLegendKey val="0"/>
              <c:showVal val="1"/>
              <c:showCatName val="0"/>
              <c:showSerName val="0"/>
              <c:showPercent val="0"/>
              <c:showBubbleSize val="0"/>
            </c:dLbl>
            <c:dLbl>
              <c:idx val="1"/>
              <c:layout>
                <c:manualLayout>
                  <c:x val="-3.1027931052928278E-2"/>
                  <c:y val="4.9383401844239554E-2"/>
                </c:manualLayout>
              </c:layout>
              <c:showLegendKey val="0"/>
              <c:showVal val="1"/>
              <c:showCatName val="0"/>
              <c:showSerName val="0"/>
              <c:showPercent val="0"/>
              <c:showBubbleSize val="0"/>
            </c:dLbl>
            <c:dLbl>
              <c:idx val="2"/>
              <c:layout>
                <c:manualLayout>
                  <c:x val="-2.122963703621409E-2"/>
                  <c:y val="5.6438173536273756E-2"/>
                </c:manualLayout>
              </c:layout>
              <c:showLegendKey val="0"/>
              <c:showVal val="1"/>
              <c:showCatName val="0"/>
              <c:showSerName val="0"/>
              <c:showPercent val="0"/>
              <c:showBubbleSize val="0"/>
            </c:dLbl>
            <c:txPr>
              <a:bodyPr/>
              <a:lstStyle/>
              <a:p>
                <a:pPr>
                  <a:defRPr sz="1200" b="1">
                    <a:solidFill>
                      <a:srgbClr val="C00000"/>
                    </a:solidFill>
                  </a:defRPr>
                </a:pPr>
                <a:endParaRPr lang="el-GR"/>
              </a:p>
            </c:txPr>
            <c:showLegendKey val="0"/>
            <c:showVal val="1"/>
            <c:showCatName val="0"/>
            <c:showSerName val="0"/>
            <c:showPercent val="0"/>
            <c:showBubbleSize val="0"/>
            <c:showLeaderLines val="0"/>
          </c:dLbls>
          <c:cat>
            <c:strRef>
              <c:f>'ΕΞΤΡΑ ΑΝΑΛΥΣΕΙΣ'!$C$136:$E$136</c:f>
              <c:strCache>
                <c:ptCount val="3"/>
                <c:pt idx="0">
                  <c:v>Ιούνιος 2020</c:v>
                </c:pt>
                <c:pt idx="1">
                  <c:v>Ιούλιος 2020</c:v>
                </c:pt>
                <c:pt idx="2">
                  <c:v>Σεπτέμβριος 2020</c:v>
                </c:pt>
              </c:strCache>
            </c:strRef>
          </c:cat>
          <c:val>
            <c:numRef>
              <c:f>'ΕΞΤΡΑ ΑΝΑΛΥΣΕΙΣ'!$C$137:$E$137</c:f>
              <c:numCache>
                <c:formatCode>0%</c:formatCode>
                <c:ptCount val="3"/>
                <c:pt idx="0">
                  <c:v>0.17</c:v>
                </c:pt>
                <c:pt idx="1">
                  <c:v>0.17</c:v>
                </c:pt>
                <c:pt idx="2">
                  <c:v>0.16</c:v>
                </c:pt>
              </c:numCache>
            </c:numRef>
          </c:val>
          <c:smooth val="0"/>
        </c:ser>
        <c:ser>
          <c:idx val="1"/>
          <c:order val="1"/>
          <c:tx>
            <c:strRef>
              <c:f>'ΕΞΤΡΑ ΑΝΑΛΥΣΕΙΣ'!$B$138</c:f>
              <c:strCache>
                <c:ptCount val="1"/>
                <c:pt idx="0">
                  <c:v>Αρκετά, είμαι πιο προσεκτικός/επιφυλακτικός στις κοινωνικές μου επαφές</c:v>
                </c:pt>
              </c:strCache>
            </c:strRef>
          </c:tx>
          <c:spPr>
            <a:ln>
              <a:solidFill>
                <a:schemeClr val="accent3">
                  <a:lumMod val="60000"/>
                  <a:lumOff val="40000"/>
                </a:schemeClr>
              </a:solidFill>
            </a:ln>
          </c:spPr>
          <c:marker>
            <c:symbol val="none"/>
          </c:marker>
          <c:dLbls>
            <c:dLbl>
              <c:idx val="0"/>
              <c:layout>
                <c:manualLayout>
                  <c:x val="-2.12296370362141E-2"/>
                  <c:y val="5.2910787690256651E-2"/>
                </c:manualLayout>
              </c:layout>
              <c:showLegendKey val="0"/>
              <c:showVal val="1"/>
              <c:showCatName val="0"/>
              <c:showSerName val="0"/>
              <c:showPercent val="0"/>
              <c:showBubbleSize val="0"/>
            </c:dLbl>
            <c:dLbl>
              <c:idx val="1"/>
              <c:layout>
                <c:manualLayout>
                  <c:x val="-3.1027931052928278E-2"/>
                  <c:y val="4.2328630152205331E-2"/>
                </c:manualLayout>
              </c:layout>
              <c:showLegendKey val="0"/>
              <c:showVal val="1"/>
              <c:showCatName val="0"/>
              <c:showSerName val="0"/>
              <c:showPercent val="0"/>
              <c:showBubbleSize val="0"/>
            </c:dLbl>
            <c:dLbl>
              <c:idx val="2"/>
              <c:layout>
                <c:manualLayout>
                  <c:x val="-2.9394882050142578E-2"/>
                  <c:y val="5.2910787690256651E-2"/>
                </c:manualLayout>
              </c:layout>
              <c:showLegendKey val="0"/>
              <c:showVal val="1"/>
              <c:showCatName val="0"/>
              <c:showSerName val="0"/>
              <c:showPercent val="0"/>
              <c:showBubbleSize val="0"/>
            </c:dLbl>
            <c:txPr>
              <a:bodyPr/>
              <a:lstStyle/>
              <a:p>
                <a:pPr>
                  <a:defRPr sz="1200" b="1">
                    <a:solidFill>
                      <a:schemeClr val="accent3">
                        <a:lumMod val="60000"/>
                        <a:lumOff val="40000"/>
                      </a:schemeClr>
                    </a:solidFill>
                  </a:defRPr>
                </a:pPr>
                <a:endParaRPr lang="el-GR"/>
              </a:p>
            </c:txPr>
            <c:showLegendKey val="0"/>
            <c:showVal val="1"/>
            <c:showCatName val="0"/>
            <c:showSerName val="0"/>
            <c:showPercent val="0"/>
            <c:showBubbleSize val="0"/>
            <c:showLeaderLines val="0"/>
          </c:dLbls>
          <c:cat>
            <c:strRef>
              <c:f>'ΕΞΤΡΑ ΑΝΑΛΥΣΕΙΣ'!$C$136:$E$136</c:f>
              <c:strCache>
                <c:ptCount val="3"/>
                <c:pt idx="0">
                  <c:v>Ιούνιος 2020</c:v>
                </c:pt>
                <c:pt idx="1">
                  <c:v>Ιούλιος 2020</c:v>
                </c:pt>
                <c:pt idx="2">
                  <c:v>Σεπτέμβριος 2020</c:v>
                </c:pt>
              </c:strCache>
            </c:strRef>
          </c:cat>
          <c:val>
            <c:numRef>
              <c:f>'ΕΞΤΡΑ ΑΝΑΛΥΣΕΙΣ'!$C$138:$E$138</c:f>
              <c:numCache>
                <c:formatCode>0%</c:formatCode>
                <c:ptCount val="3"/>
                <c:pt idx="0">
                  <c:v>0.59</c:v>
                </c:pt>
                <c:pt idx="1">
                  <c:v>0.63000000000000012</c:v>
                </c:pt>
                <c:pt idx="2">
                  <c:v>0.56000000000000005</c:v>
                </c:pt>
              </c:numCache>
            </c:numRef>
          </c:val>
          <c:smooth val="0"/>
        </c:ser>
        <c:ser>
          <c:idx val="2"/>
          <c:order val="2"/>
          <c:tx>
            <c:strRef>
              <c:f>'ΕΞΤΡΑ ΑΝΑΛΥΣΕΙΣ'!$B$139</c:f>
              <c:strCache>
                <c:ptCount val="1"/>
                <c:pt idx="0">
                  <c:v>Πολύ, συνεχίζω να αποφεύγω τις κοινωνικές επαφές για μεγάλο χρονικό διάστημα</c:v>
                </c:pt>
              </c:strCache>
            </c:strRef>
          </c:tx>
          <c:spPr>
            <a:ln>
              <a:solidFill>
                <a:srgbClr val="0070C0"/>
              </a:solidFill>
            </a:ln>
          </c:spPr>
          <c:marker>
            <c:symbol val="none"/>
          </c:marker>
          <c:dLbls>
            <c:dLbl>
              <c:idx val="0"/>
              <c:layout>
                <c:manualLayout>
                  <c:x val="-3.1027931052928292E-2"/>
                  <c:y val="-5.9965559382290853E-2"/>
                </c:manualLayout>
              </c:layout>
              <c:showLegendKey val="0"/>
              <c:showVal val="1"/>
              <c:showCatName val="0"/>
              <c:showSerName val="0"/>
              <c:showPercent val="0"/>
              <c:showBubbleSize val="0"/>
            </c:dLbl>
            <c:dLbl>
              <c:idx val="1"/>
              <c:layout>
                <c:manualLayout>
                  <c:x val="-3.1027931052928278E-2"/>
                  <c:y val="-4.9383401844239554E-2"/>
                </c:manualLayout>
              </c:layout>
              <c:showLegendKey val="0"/>
              <c:showVal val="1"/>
              <c:showCatName val="0"/>
              <c:showSerName val="0"/>
              <c:showPercent val="0"/>
              <c:showBubbleSize val="0"/>
            </c:dLbl>
            <c:dLbl>
              <c:idx val="2"/>
              <c:layout>
                <c:manualLayout>
                  <c:x val="-2.122963703621409E-2"/>
                  <c:y val="-5.2910787690256651E-2"/>
                </c:manualLayout>
              </c:layout>
              <c:showLegendKey val="0"/>
              <c:showVal val="1"/>
              <c:showCatName val="0"/>
              <c:showSerName val="0"/>
              <c:showPercent val="0"/>
              <c:showBubbleSize val="0"/>
            </c:dLbl>
            <c:txPr>
              <a:bodyPr/>
              <a:lstStyle/>
              <a:p>
                <a:pPr>
                  <a:defRPr sz="1200" b="1">
                    <a:solidFill>
                      <a:srgbClr val="0070C0"/>
                    </a:solidFill>
                  </a:defRPr>
                </a:pPr>
                <a:endParaRPr lang="el-GR"/>
              </a:p>
            </c:txPr>
            <c:showLegendKey val="0"/>
            <c:showVal val="1"/>
            <c:showCatName val="0"/>
            <c:showSerName val="0"/>
            <c:showPercent val="0"/>
            <c:showBubbleSize val="0"/>
            <c:showLeaderLines val="0"/>
          </c:dLbls>
          <c:cat>
            <c:strRef>
              <c:f>'ΕΞΤΡΑ ΑΝΑΛΥΣΕΙΣ'!$C$136:$E$136</c:f>
              <c:strCache>
                <c:ptCount val="3"/>
                <c:pt idx="0">
                  <c:v>Ιούνιος 2020</c:v>
                </c:pt>
                <c:pt idx="1">
                  <c:v>Ιούλιος 2020</c:v>
                </c:pt>
                <c:pt idx="2">
                  <c:v>Σεπτέμβριος 2020</c:v>
                </c:pt>
              </c:strCache>
            </c:strRef>
          </c:cat>
          <c:val>
            <c:numRef>
              <c:f>'ΕΞΤΡΑ ΑΝΑΛΥΣΕΙΣ'!$C$139:$E$139</c:f>
              <c:numCache>
                <c:formatCode>0%</c:formatCode>
                <c:ptCount val="3"/>
                <c:pt idx="0">
                  <c:v>0.24000000000000002</c:v>
                </c:pt>
                <c:pt idx="1">
                  <c:v>0.2</c:v>
                </c:pt>
                <c:pt idx="2">
                  <c:v>0.28000000000000008</c:v>
                </c:pt>
              </c:numCache>
            </c:numRef>
          </c:val>
          <c:smooth val="0"/>
        </c:ser>
        <c:dLbls>
          <c:showLegendKey val="0"/>
          <c:showVal val="0"/>
          <c:showCatName val="0"/>
          <c:showSerName val="0"/>
          <c:showPercent val="0"/>
          <c:showBubbleSize val="0"/>
        </c:dLbls>
        <c:marker val="1"/>
        <c:smooth val="0"/>
        <c:axId val="157858048"/>
        <c:axId val="157872128"/>
      </c:lineChart>
      <c:catAx>
        <c:axId val="157858048"/>
        <c:scaling>
          <c:orientation val="minMax"/>
        </c:scaling>
        <c:delete val="0"/>
        <c:axPos val="b"/>
        <c:numFmt formatCode="General" sourceLinked="1"/>
        <c:majorTickMark val="out"/>
        <c:minorTickMark val="none"/>
        <c:tickLblPos val="nextTo"/>
        <c:txPr>
          <a:bodyPr/>
          <a:lstStyle/>
          <a:p>
            <a:pPr>
              <a:defRPr b="1"/>
            </a:pPr>
            <a:endParaRPr lang="el-GR"/>
          </a:p>
        </c:txPr>
        <c:crossAx val="157872128"/>
        <c:crosses val="autoZero"/>
        <c:auto val="1"/>
        <c:lblAlgn val="ctr"/>
        <c:lblOffset val="100"/>
        <c:noMultiLvlLbl val="0"/>
      </c:catAx>
      <c:valAx>
        <c:axId val="157872128"/>
        <c:scaling>
          <c:orientation val="minMax"/>
        </c:scaling>
        <c:delete val="1"/>
        <c:axPos val="l"/>
        <c:numFmt formatCode="0%" sourceLinked="1"/>
        <c:majorTickMark val="out"/>
        <c:minorTickMark val="none"/>
        <c:tickLblPos val="none"/>
        <c:crossAx val="157858048"/>
        <c:crosses val="autoZero"/>
        <c:crossBetween val="between"/>
      </c:valAx>
    </c:plotArea>
    <c:legend>
      <c:legendPos val="r"/>
      <c:layout>
        <c:manualLayout>
          <c:xMode val="edge"/>
          <c:yMode val="edge"/>
          <c:x val="0.64166666666666672"/>
          <c:y val="6.7525153105861782E-2"/>
          <c:w val="0.34166666666666673"/>
          <c:h val="0.6149496937882768"/>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5188725136459406"/>
          <c:y val="0.15283718475724931"/>
          <c:w val="0.42534824791014936"/>
          <c:h val="0.84281967641455535"/>
        </c:manualLayout>
      </c:layout>
      <c:pieChart>
        <c:varyColors val="1"/>
        <c:ser>
          <c:idx val="0"/>
          <c:order val="0"/>
          <c:dPt>
            <c:idx val="0"/>
            <c:bubble3D val="0"/>
            <c:spPr>
              <a:solidFill>
                <a:srgbClr val="0070C0"/>
              </a:solidFill>
            </c:spPr>
          </c:dPt>
          <c:dPt>
            <c:idx val="1"/>
            <c:bubble3D val="0"/>
            <c:spPr>
              <a:solidFill>
                <a:schemeClr val="bg1">
                  <a:lumMod val="65000"/>
                </a:schemeClr>
              </a:solidFill>
            </c:spPr>
          </c:dPt>
          <c:dPt>
            <c:idx val="2"/>
            <c:bubble3D val="0"/>
            <c:spPr>
              <a:solidFill>
                <a:srgbClr val="C00000"/>
              </a:solidFill>
            </c:spPr>
          </c:dPt>
          <c:dPt>
            <c:idx val="3"/>
            <c:bubble3D val="0"/>
            <c:spPr>
              <a:solidFill>
                <a:srgbClr val="FFC000"/>
              </a:solidFill>
            </c:spPr>
          </c:dPt>
          <c:dLbls>
            <c:dLbl>
              <c:idx val="1"/>
              <c:spPr/>
              <c:txPr>
                <a:bodyPr/>
                <a:lstStyle/>
                <a:p>
                  <a:pPr>
                    <a:defRPr sz="1100" b="1">
                      <a:solidFill>
                        <a:schemeClr val="bg1"/>
                      </a:solidFill>
                    </a:defRPr>
                  </a:pPr>
                  <a:endParaRPr lang="el-GR"/>
                </a:p>
              </c:txPr>
              <c:showLegendKey val="0"/>
              <c:showVal val="0"/>
              <c:showCatName val="1"/>
              <c:showSerName val="0"/>
              <c:showPercent val="1"/>
              <c:showBubbleSize val="0"/>
            </c:dLbl>
            <c:dLbl>
              <c:idx val="2"/>
              <c:layout>
                <c:manualLayout>
                  <c:x val="8.8296393858626351E-2"/>
                  <c:y val="-0.12175267562863391"/>
                </c:manualLayout>
              </c:layout>
              <c:spPr/>
              <c:txPr>
                <a:bodyPr/>
                <a:lstStyle/>
                <a:p>
                  <a:pPr>
                    <a:defRPr sz="1100" b="1">
                      <a:solidFill>
                        <a:schemeClr val="bg1"/>
                      </a:solidFill>
                    </a:defRPr>
                  </a:pPr>
                  <a:endParaRPr lang="el-GR"/>
                </a:p>
              </c:txPr>
              <c:showLegendKey val="0"/>
              <c:showVal val="0"/>
              <c:showCatName val="1"/>
              <c:showSerName val="0"/>
              <c:showPercent val="1"/>
              <c:showBubbleSize val="0"/>
            </c:dLbl>
            <c:dLbl>
              <c:idx val="5"/>
              <c:tx>
                <c:rich>
                  <a:bodyPr/>
                  <a:lstStyle/>
                  <a:p>
                    <a:r>
                      <a:rPr lang="el-GR" sz="1100">
                        <a:solidFill>
                          <a:sysClr val="windowText" lastClr="000000"/>
                        </a:solidFill>
                      </a:rPr>
                      <a:t>ΔΞΔΑ
2%</a:t>
                    </a:r>
                    <a:endParaRPr lang="el-GR">
                      <a:solidFill>
                        <a:sysClr val="windowText" lastClr="000000"/>
                      </a:solidFill>
                    </a:endParaRPr>
                  </a:p>
                </c:rich>
              </c:tx>
              <c:showLegendKey val="0"/>
              <c:showVal val="0"/>
              <c:showCatName val="1"/>
              <c:showSerName val="0"/>
              <c:showPercent val="1"/>
              <c:showBubbleSize val="0"/>
            </c:dLbl>
            <c:txPr>
              <a:bodyPr/>
              <a:lstStyle/>
              <a:p>
                <a:pPr>
                  <a:defRPr sz="1100" b="1">
                    <a:solidFill>
                      <a:sysClr val="windowText" lastClr="000000"/>
                    </a:solidFill>
                  </a:defRPr>
                </a:pPr>
                <a:endParaRPr lang="el-GR"/>
              </a:p>
            </c:txPr>
            <c:showLegendKey val="0"/>
            <c:showVal val="0"/>
            <c:showCatName val="1"/>
            <c:showSerName val="0"/>
            <c:showPercent val="1"/>
            <c:showBubbleSize val="0"/>
            <c:showLeaderLines val="1"/>
          </c:dLbls>
          <c:cat>
            <c:strRef>
              <c:f>'EXTRA ΚΑΤΑΝΑΛΩΤΩΝ '!$B$153:$B$156</c:f>
              <c:strCache>
                <c:ptCount val="4"/>
                <c:pt idx="0">
                  <c:v>Αυξηθεί</c:v>
                </c:pt>
                <c:pt idx="1">
                  <c:v>Παραμείνει περίπου ίδιες</c:v>
                </c:pt>
                <c:pt idx="2">
                  <c:v>Μειωθεί</c:v>
                </c:pt>
                <c:pt idx="3">
                  <c:v>Δεν έχω γνώμη/Δεν απαντώ</c:v>
                </c:pt>
              </c:strCache>
            </c:strRef>
          </c:cat>
          <c:val>
            <c:numRef>
              <c:f>'EXTRA ΚΑΤΑΝΑΛΩΤΩΝ '!$D$153:$D$156</c:f>
              <c:numCache>
                <c:formatCode>0%</c:formatCode>
                <c:ptCount val="4"/>
                <c:pt idx="0">
                  <c:v>1.9653816978139439E-2</c:v>
                </c:pt>
                <c:pt idx="1">
                  <c:v>0.28090476518860796</c:v>
                </c:pt>
                <c:pt idx="2">
                  <c:v>0.6917867733259776</c:v>
                </c:pt>
                <c:pt idx="3">
                  <c:v>7.654644507275361E-3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0.86595</cdr:x>
      <cdr:y>0.08088</cdr:y>
    </cdr:from>
    <cdr:to>
      <cdr:x>0.93814</cdr:x>
      <cdr:y>0.14485</cdr:y>
    </cdr:to>
    <cdr:sp macro="" textlink="">
      <cdr:nvSpPr>
        <cdr:cNvPr id="2" name="TextBox 10"/>
        <cdr:cNvSpPr txBox="1"/>
      </cdr:nvSpPr>
      <cdr:spPr>
        <a:xfrm xmlns:a="http://schemas.openxmlformats.org/drawingml/2006/main">
          <a:off x="7028259" y="311258"/>
          <a:ext cx="58592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l-GR" sz="1000" dirty="0" smtClean="0"/>
            <a:t>(*14%)</a:t>
          </a:r>
          <a:endParaRPr lang="el-GR" sz="1000" dirty="0"/>
        </a:p>
      </cdr:txBody>
    </cdr:sp>
  </cdr:relSizeAnchor>
  <cdr:relSizeAnchor xmlns:cdr="http://schemas.openxmlformats.org/drawingml/2006/chartDrawing">
    <cdr:from>
      <cdr:x>0.58107</cdr:x>
      <cdr:y>0.2197</cdr:y>
    </cdr:from>
    <cdr:to>
      <cdr:x>0.65326</cdr:x>
      <cdr:y>0.28367</cdr:y>
    </cdr:to>
    <cdr:sp macro="" textlink="">
      <cdr:nvSpPr>
        <cdr:cNvPr id="3" name="TextBox 10"/>
        <cdr:cNvSpPr txBox="1"/>
      </cdr:nvSpPr>
      <cdr:spPr>
        <a:xfrm xmlns:a="http://schemas.openxmlformats.org/drawingml/2006/main">
          <a:off x="4716118" y="845512"/>
          <a:ext cx="58592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l-GR" sz="1000" dirty="0" smtClean="0"/>
            <a:t>(*79%)</a:t>
          </a:r>
          <a:endParaRPr lang="el-GR" sz="1000" dirty="0"/>
        </a:p>
      </cdr:txBody>
    </cdr:sp>
  </cdr:relSizeAnchor>
  <cdr:relSizeAnchor xmlns:cdr="http://schemas.openxmlformats.org/drawingml/2006/chartDrawing">
    <cdr:from>
      <cdr:x>0.64415</cdr:x>
      <cdr:y>0.36938</cdr:y>
    </cdr:from>
    <cdr:to>
      <cdr:x>0.71634</cdr:x>
      <cdr:y>0.43336</cdr:y>
    </cdr:to>
    <cdr:sp macro="" textlink="">
      <cdr:nvSpPr>
        <cdr:cNvPr id="4" name="TextBox 10"/>
        <cdr:cNvSpPr txBox="1"/>
      </cdr:nvSpPr>
      <cdr:spPr>
        <a:xfrm xmlns:a="http://schemas.openxmlformats.org/drawingml/2006/main">
          <a:off x="5228059" y="1421576"/>
          <a:ext cx="58592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00" dirty="0" smtClean="0"/>
            <a:t>(*82%)</a:t>
          </a:r>
          <a:endParaRPr lang="el-GR" sz="1000" dirty="0"/>
        </a:p>
      </cdr:txBody>
    </cdr:sp>
  </cdr:relSizeAnchor>
  <cdr:relSizeAnchor xmlns:cdr="http://schemas.openxmlformats.org/drawingml/2006/chartDrawing">
    <cdr:from>
      <cdr:x>0.90308</cdr:x>
      <cdr:y>0.36938</cdr:y>
    </cdr:from>
    <cdr:to>
      <cdr:x>0.97527</cdr:x>
      <cdr:y>0.43336</cdr:y>
    </cdr:to>
    <cdr:sp macro="" textlink="">
      <cdr:nvSpPr>
        <cdr:cNvPr id="5" name="TextBox 10"/>
        <cdr:cNvSpPr txBox="1"/>
      </cdr:nvSpPr>
      <cdr:spPr>
        <a:xfrm xmlns:a="http://schemas.openxmlformats.org/drawingml/2006/main">
          <a:off x="7329634" y="1421576"/>
          <a:ext cx="58592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00" dirty="0" smtClean="0"/>
            <a:t>(*7%)</a:t>
          </a:r>
          <a:endParaRPr lang="el-GR" sz="1000" dirty="0"/>
        </a:p>
      </cdr:txBody>
    </cdr:sp>
  </cdr:relSizeAnchor>
  <cdr:relSizeAnchor xmlns:cdr="http://schemas.openxmlformats.org/drawingml/2006/chartDrawing">
    <cdr:from>
      <cdr:x>0.90308</cdr:x>
      <cdr:y>0.50035</cdr:y>
    </cdr:from>
    <cdr:to>
      <cdr:x>0.97527</cdr:x>
      <cdr:y>0.56433</cdr:y>
    </cdr:to>
    <cdr:sp macro="" textlink="">
      <cdr:nvSpPr>
        <cdr:cNvPr id="6" name="TextBox 10"/>
        <cdr:cNvSpPr txBox="1"/>
      </cdr:nvSpPr>
      <cdr:spPr>
        <a:xfrm xmlns:a="http://schemas.openxmlformats.org/drawingml/2006/main">
          <a:off x="7329634" y="1925632"/>
          <a:ext cx="585927"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l-GR" sz="1000" dirty="0" smtClean="0"/>
            <a:t>(*20%)</a:t>
          </a:r>
          <a:endParaRPr lang="el-GR"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DFD30B3-3B76-4134-9DA6-213FE50EC99F}" type="datetimeFigureOut">
              <a:rPr lang="el-GR"/>
              <a:pPr>
                <a:defRPr/>
              </a:pPr>
              <a:t>12/10/2020</a:t>
            </a:fld>
            <a:endParaRPr lang="el-G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D743B05-178E-4667-B525-2707C6ACCB89}" type="slidenum">
              <a:rPr lang="el-GR"/>
              <a:pPr>
                <a:defRPr/>
              </a:pPr>
              <a:t>‹#›</a:t>
            </a:fld>
            <a:endParaRPr lang="el-GR"/>
          </a:p>
        </p:txBody>
      </p:sp>
    </p:spTree>
    <p:extLst>
      <p:ext uri="{BB962C8B-B14F-4D97-AF65-F5344CB8AC3E}">
        <p14:creationId xmlns:p14="http://schemas.microsoft.com/office/powerpoint/2010/main" val="36133711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4AD4F-1601-48D5-A4ED-93BB55D9CEC4}" type="slidenum">
              <a:rPr lang="el-GR" smtClean="0"/>
              <a:pPr fontAlgn="base">
                <a:spcBef>
                  <a:spcPct val="0"/>
                </a:spcBef>
                <a:spcAft>
                  <a:spcPct val="0"/>
                </a:spcAft>
                <a:defRPr/>
              </a:pPr>
              <a:t>1</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10</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11</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12</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13</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14</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15</a:t>
            </a:fld>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16</a:t>
            </a:fld>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17</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18</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19</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a:t>
            </a:fld>
            <a:endParaRPr 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20</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21</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22</a:t>
            </a:fld>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23</a:t>
            </a:fld>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24</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25</a:t>
            </a:fld>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26</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27</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28</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29</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3</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30</a:t>
            </a:fld>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31</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32</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33</a:t>
            </a:fld>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34</a:t>
            </a:fld>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35</a:t>
            </a:fld>
            <a:endParaRPr lang="el-G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36</a:t>
            </a:fld>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37</a:t>
            </a:fld>
            <a:endParaRPr lang="el-G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38</a:t>
            </a:fld>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39</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4</a:t>
            </a:fld>
            <a:endParaRPr lang="el-G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40</a:t>
            </a:fld>
            <a:endParaRPr lang="el-G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EA8DE3-F851-40D9-92C8-693CA6CC73B9}" type="slidenum">
              <a:rPr lang="el-GR" smtClean="0"/>
              <a:pPr fontAlgn="base">
                <a:spcBef>
                  <a:spcPct val="0"/>
                </a:spcBef>
                <a:spcAft>
                  <a:spcPct val="0"/>
                </a:spcAft>
                <a:defRPr/>
              </a:pPr>
              <a:t>41</a:t>
            </a:fld>
            <a:endParaRPr lang="el-G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4AD4F-1601-48D5-A4ED-93BB55D9CEC4}" type="slidenum">
              <a:rPr lang="el-GR" smtClean="0"/>
              <a:pPr fontAlgn="base">
                <a:spcBef>
                  <a:spcPct val="0"/>
                </a:spcBef>
                <a:spcAft>
                  <a:spcPct val="0"/>
                </a:spcAft>
                <a:defRPr/>
              </a:pPr>
              <a:t>42</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5</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6</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7</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8</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512052-F8CF-4A76-A1BD-DF643C63AD77}" type="slidenum">
              <a:rPr lang="el-GR" smtClean="0"/>
              <a:pPr fontAlgn="base">
                <a:spcBef>
                  <a:spcPct val="0"/>
                </a:spcBef>
                <a:spcAft>
                  <a:spcPct val="0"/>
                </a:spcAft>
                <a:defRPr/>
              </a:pPr>
              <a:t>9</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12"/>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Oval 13"/>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pic>
        <p:nvPicPr>
          <p:cNvPr id="7" name="Picture 16" descr="ΛΟΓΟΤΥΠΟ ΕΛΛΗΝΙΚΟ.jpg"/>
          <p:cNvPicPr>
            <a:picLocks noChangeAspect="1"/>
          </p:cNvPicPr>
          <p:nvPr userDrawn="1"/>
        </p:nvPicPr>
        <p:blipFill>
          <a:blip r:embed="rId2" cstate="print"/>
          <a:srcRect l="13332" t="15099" r="13332" b="20131"/>
          <a:stretch>
            <a:fillRect/>
          </a:stretch>
        </p:blipFill>
        <p:spPr bwMode="auto">
          <a:xfrm>
            <a:off x="138113" y="5929313"/>
            <a:ext cx="1362075" cy="796925"/>
          </a:xfrm>
          <a:prstGeom prst="rect">
            <a:avLst/>
          </a:prstGeom>
          <a:noFill/>
          <a:ln w="9525">
            <a:noFill/>
            <a:miter lim="800000"/>
            <a:headEnd/>
            <a:tailEnd/>
          </a:ln>
        </p:spPr>
      </p:pic>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8" name="Date Placeholder 6"/>
          <p:cNvSpPr>
            <a:spLocks noGrp="1"/>
          </p:cNvSpPr>
          <p:nvPr>
            <p:ph type="dt" sz="half" idx="10"/>
          </p:nvPr>
        </p:nvSpPr>
        <p:spPr/>
        <p:txBody>
          <a:bodyPr/>
          <a:lstStyle>
            <a:lvl1pPr>
              <a:defRPr/>
            </a:lvl1pPr>
            <a:extLst/>
          </a:lstStyle>
          <a:p>
            <a:pPr>
              <a:defRPr/>
            </a:pPr>
            <a:fld id="{1C9AC35D-9D69-451A-9409-05AF9DB77AFA}" type="datetimeFigureOut">
              <a:rPr lang="en-US"/>
              <a:pPr>
                <a:defRPr/>
              </a:pPr>
              <a:t>10/12/2020</a:t>
            </a:fld>
            <a:endParaRPr lang="en-US"/>
          </a:p>
        </p:txBody>
      </p:sp>
      <p:sp>
        <p:nvSpPr>
          <p:cNvPr id="9" name="Footer Placeholder 19"/>
          <p:cNvSpPr>
            <a:spLocks noGrp="1"/>
          </p:cNvSpPr>
          <p:nvPr>
            <p:ph type="ftr" sz="quarter" idx="11"/>
          </p:nvPr>
        </p:nvSpPr>
        <p:spPr>
          <a:xfrm>
            <a:off x="5715008" y="6303772"/>
            <a:ext cx="2895600" cy="476250"/>
          </a:xfrm>
        </p:spPr>
        <p:txBody>
          <a:bodyPr/>
          <a:lstStyle>
            <a:lvl1pPr>
              <a:defRPr>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2"/>
          </p:nvPr>
        </p:nvSpPr>
        <p:spPr/>
        <p:txBody>
          <a:bodyPr/>
          <a:lstStyle>
            <a:lvl1pPr>
              <a:defRPr/>
            </a:lvl1pPr>
            <a:extLst/>
          </a:lstStyle>
          <a:p>
            <a:pPr>
              <a:defRPr/>
            </a:pPr>
            <a:fld id="{6AC87EFC-1356-4976-9037-317B2EB318D7}" type="slidenum">
              <a:rPr lang="en-US"/>
              <a:pPr>
                <a:defRPr/>
              </a:pPr>
              <a:t>‹#›</a:t>
            </a:fld>
            <a:endParaRPr lang="en-US" dirty="0"/>
          </a:p>
        </p:txBody>
      </p:sp>
      <p:pic>
        <p:nvPicPr>
          <p:cNvPr id="12" name="Picture 11" descr="logo-palmos_darker.png"/>
          <p:cNvPicPr>
            <a:picLocks noChangeAspect="1"/>
          </p:cNvPicPr>
          <p:nvPr userDrawn="1"/>
        </p:nvPicPr>
        <p:blipFill>
          <a:blip r:embed="rId3" cstate="print"/>
          <a:stretch>
            <a:fillRect/>
          </a:stretch>
        </p:blipFill>
        <p:spPr>
          <a:xfrm>
            <a:off x="6444208" y="6120728"/>
            <a:ext cx="2520280" cy="4046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F3319AAC-1EB1-485E-907A-F719508F97E5}" type="datetimeFigureOut">
              <a:rPr lang="en-US"/>
              <a:pPr>
                <a:defRPr/>
              </a:pPr>
              <a:t>10/12/2020</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486E722D-A3DB-4AE1-83C4-AB326C1310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2C2D79E7-B96D-41A5-8DEF-167BE5451390}" type="datetimeFigureOut">
              <a:rPr lang="en-US"/>
              <a:pPr>
                <a:defRPr/>
              </a:pPr>
              <a:t>10/12/2020</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32094FDE-BA24-42C6-A717-7FFC96A2013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5BA7C386-9086-4C10-81CD-84D6267864A5}" type="datetimeFigureOut">
              <a:rPr lang="en-US"/>
              <a:pPr>
                <a:defRPr/>
              </a:pPr>
              <a:t>10/12/2020</a:t>
            </a:fld>
            <a:endParaRPr lang="en-US"/>
          </a:p>
        </p:txBody>
      </p:sp>
      <p:sp>
        <p:nvSpPr>
          <p:cNvPr id="5"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780D5578-BB16-4EB9-950D-C0E0C7716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Oval 1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411891FF-7091-47A4-91EE-E74E0B1028E9}" type="datetimeFigureOut">
              <a:rPr lang="en-US"/>
              <a:pPr>
                <a:defRPr/>
              </a:pPr>
              <a:t>10/12/2020</a:t>
            </a:fld>
            <a:endParaRPr lang="en-US"/>
          </a:p>
        </p:txBody>
      </p:sp>
      <p:sp>
        <p:nvSpPr>
          <p:cNvPr id="9" name="Footer Placeholder 4"/>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52CA16D5-5BA7-4852-9999-0B0914307F9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D7CCF144-E27C-44D9-8EDC-77825795035E}" type="datetimeFigureOut">
              <a:rPr lang="en-US"/>
              <a:pPr>
                <a:defRPr/>
              </a:pPr>
              <a:t>10/12/2020</a:t>
            </a:fld>
            <a:endParaRPr lang="en-US"/>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0FD842A2-F327-4D46-9E69-64AFA47D5BF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F9BCF86A-2F82-4FEA-A8AD-348769681D5A}" type="datetimeFigureOut">
              <a:rPr lang="en-US"/>
              <a:pPr>
                <a:defRPr/>
              </a:pPr>
              <a:t>10/12/2020</a:t>
            </a:fld>
            <a:endParaRPr lang="en-US"/>
          </a:p>
        </p:txBody>
      </p:sp>
      <p:sp>
        <p:nvSpPr>
          <p:cNvPr id="8" name="Footer Placeholder 7"/>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6DB7AE02-5C53-4102-A9B8-011D6C674CC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8CF1FA74-0336-4AF8-8A7B-093B04B84101}" type="datetimeFigureOut">
              <a:rPr lang="en-US"/>
              <a:pPr>
                <a:defRPr/>
              </a:pPr>
              <a:t>10/12/2020</a:t>
            </a:fld>
            <a:endParaRPr lang="en-US"/>
          </a:p>
        </p:txBody>
      </p:sp>
      <p:sp>
        <p:nvSpPr>
          <p:cNvPr id="4" name="Footer Placeholder 3"/>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9A2CA135-06BC-45F7-B9B1-EBBC1CD278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2"/>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Rectangle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F8D2FFDF-3C7F-4B95-9A6D-3DFCE3886BE3}" type="datetimeFigureOut">
              <a:rPr lang="en-US"/>
              <a:pPr>
                <a:defRPr/>
              </a:pPr>
              <a:t>10/12/2020</a:t>
            </a:fld>
            <a:endParaRPr lang="en-US"/>
          </a:p>
        </p:txBody>
      </p:sp>
      <p:sp>
        <p:nvSpPr>
          <p:cNvPr id="5" name="Footer Placeholder 2"/>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972045E8-3AB1-4C80-800B-D9364C27AB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A5DBA170-E515-4452-A4E0-E3B620392F10}" type="datetimeFigureOut">
              <a:rPr lang="en-US"/>
              <a:pPr>
                <a:defRPr/>
              </a:pPr>
              <a:t>10/12/2020</a:t>
            </a:fld>
            <a:endParaRPr lang="en-US"/>
          </a:p>
        </p:txBody>
      </p:sp>
      <p:sp>
        <p:nvSpPr>
          <p:cNvPr id="6"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D1E42BC7-F1C1-40B3-B8D7-414626EAC0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2"/>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13"/>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Flowchart: Process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D11AF7E4-FE89-4311-8D2A-E4EFC7C1CEC6}" type="datetimeFigureOut">
              <a:rPr lang="en-US"/>
              <a:pPr>
                <a:defRPr/>
              </a:pPr>
              <a:t>10/12/2020</a:t>
            </a:fld>
            <a:endParaRPr lang="en-US"/>
          </a:p>
        </p:txBody>
      </p:sp>
      <p:sp>
        <p:nvSpPr>
          <p:cNvPr id="9" name="Footer Placeholder 5"/>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06EEEFB0-4FCD-42D3-8F53-CBA391EB2B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smtClean="0"/>
              <a:t>Click to edit Master title style</a:t>
            </a:r>
            <a:endParaRPr lang="en-US"/>
          </a:p>
        </p:txBody>
      </p:sp>
      <p:sp>
        <p:nvSpPr>
          <p:cNvPr id="1033"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F8943FE6-D4D2-4E7B-87E0-15DFB8940727}" type="datetimeFigureOut">
              <a:rPr lang="en-US"/>
              <a:pPr>
                <a:defRPr/>
              </a:pPr>
              <a:t>10/12/2020</a:t>
            </a:fld>
            <a:endParaRPr lang="en-US">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chemeClr>
                </a:solidFill>
                <a:effectLst/>
                <a:latin typeface="+mn-lt"/>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fld id="{8BF74E54-4115-41B4-942B-7C286C0138DD}" type="slidenum">
              <a:rPr lang="en-US"/>
              <a:pPr>
                <a:defRPr/>
              </a:pPr>
              <a:t>‹#›</a:t>
            </a:fld>
            <a:endParaRPr lang="en-US">
              <a:solidFill>
                <a:schemeClr val="bg2">
                  <a:shade val="50000"/>
                </a:schemeClr>
              </a:solidFill>
            </a:endParaRPr>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chart" Target="../charts/char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3786188" y="2524125"/>
            <a:ext cx="2143125" cy="3016250"/>
          </a:xfrm>
          <a:prstGeom prst="rect">
            <a:avLst/>
          </a:prstGeom>
          <a:noFill/>
          <a:ln w="9525">
            <a:noFill/>
            <a:miter lim="800000"/>
            <a:headEnd/>
            <a:tailEnd/>
          </a:ln>
        </p:spPr>
      </p:pic>
      <p:sp>
        <p:nvSpPr>
          <p:cNvPr id="8"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a:t>
            </a:r>
            <a:r>
              <a:rPr lang="en-US" sz="2400" dirty="0" smtClean="0">
                <a:solidFill>
                  <a:srgbClr val="572314"/>
                </a:solidFill>
                <a:effectLst>
                  <a:outerShdw blurRad="38100" dist="38100" dir="2700000" algn="tl">
                    <a:srgbClr val="C0C0C0"/>
                  </a:outerShdw>
                </a:effectLst>
                <a:latin typeface="Corbel" pitchFamily="34" charset="0"/>
              </a:rPr>
              <a:t>2020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a:t>
            </a:r>
            <a:endParaRPr lang="el-GR" sz="2900" dirty="0">
              <a:solidFill>
                <a:srgbClr val="572314"/>
              </a:solidFill>
              <a:effectLst>
                <a:outerShdw blurRad="38100" dist="38100" dir="2700000" algn="tl">
                  <a:srgbClr val="C0C0C0"/>
                </a:outerShdw>
              </a:effectLst>
              <a:latin typeface="Corbe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«Πόσο θεωρείτε ότι έχει επηρεαστεί η κοινωνική σας ζωή και συμπεριφορά από τους περιορισμούς που ισχύουν και ίσχυαν μέχρι πρόσφατα;» (απλή επιλογή με αναφορά)</a:t>
            </a:r>
          </a:p>
          <a:p>
            <a:pPr algn="ctr"/>
            <a:r>
              <a:rPr lang="el-GR" sz="1400" b="1" dirty="0" smtClean="0">
                <a:latin typeface="+mn-lt"/>
              </a:rPr>
              <a:t>[ΣΥΓΚΡΙΤΙΚΑ ΑΠΟΤΕΛΕΣΜΑΤΑ]</a:t>
            </a:r>
            <a:endParaRPr lang="en-US" sz="1400" b="1" dirty="0" smtClean="0">
              <a:latin typeface="+mn-lt"/>
            </a:endParaRPr>
          </a:p>
        </p:txBody>
      </p:sp>
      <p:graphicFrame>
        <p:nvGraphicFramePr>
          <p:cNvPr id="6" name="Γράφημα 5"/>
          <p:cNvGraphicFramePr>
            <a:graphicFrameLocks/>
          </p:cNvGraphicFramePr>
          <p:nvPr>
            <p:extLst>
              <p:ext uri="{D42A27DB-BD31-4B8C-83A1-F6EECF244321}">
                <p14:modId xmlns:p14="http://schemas.microsoft.com/office/powerpoint/2010/main" val="1137666249"/>
              </p:ext>
            </p:extLst>
          </p:nvPr>
        </p:nvGraphicFramePr>
        <p:xfrm>
          <a:off x="1187624" y="2204864"/>
          <a:ext cx="7776864"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2012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θα λέγατε ότι οι επισκέψεις σας στην αγορά και τα εμπορικά καταστήματα έχουν:» (απλή επιλογή με αναφορά)</a:t>
            </a:r>
          </a:p>
        </p:txBody>
      </p:sp>
      <p:graphicFrame>
        <p:nvGraphicFramePr>
          <p:cNvPr id="6" name="Γράφημα 5"/>
          <p:cNvGraphicFramePr>
            <a:graphicFrameLocks/>
          </p:cNvGraphicFramePr>
          <p:nvPr>
            <p:extLst>
              <p:ext uri="{D42A27DB-BD31-4B8C-83A1-F6EECF244321}">
                <p14:modId xmlns:p14="http://schemas.microsoft.com/office/powerpoint/2010/main" val="3429104553"/>
              </p:ext>
            </p:extLst>
          </p:nvPr>
        </p:nvGraphicFramePr>
        <p:xfrm>
          <a:off x="1259632" y="2132856"/>
          <a:ext cx="7704856"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8157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θα λέγατε ότι οι επισκέψεις σας στην αγορά και τα εμπορικά καταστήματα έχουν:» (απλή επιλογή με αναφορά) [ΣΥΓΚΡΙΤΙΚΑ ΑΠΟΤΕΛΕΣΜΑΤΑ]</a:t>
            </a:r>
          </a:p>
        </p:txBody>
      </p:sp>
      <p:graphicFrame>
        <p:nvGraphicFramePr>
          <p:cNvPr id="6" name="Γράφημα 5"/>
          <p:cNvGraphicFramePr>
            <a:graphicFrameLocks/>
          </p:cNvGraphicFramePr>
          <p:nvPr>
            <p:extLst>
              <p:ext uri="{D42A27DB-BD31-4B8C-83A1-F6EECF244321}">
                <p14:modId xmlns:p14="http://schemas.microsoft.com/office/powerpoint/2010/main" val="2075574405"/>
              </p:ext>
            </p:extLst>
          </p:nvPr>
        </p:nvGraphicFramePr>
        <p:xfrm>
          <a:off x="1115616" y="2057400"/>
          <a:ext cx="7920880" cy="3747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4967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53998"/>
          </a:xfrm>
          <a:prstGeom prst="rect">
            <a:avLst/>
          </a:prstGeom>
          <a:noFill/>
        </p:spPr>
        <p:txBody>
          <a:bodyPr wrap="square" rtlCol="0">
            <a:spAutoFit/>
          </a:bodyPr>
          <a:lstStyle/>
          <a:p>
            <a:pPr algn="ctr"/>
            <a:r>
              <a:rPr lang="el-GR" sz="1600" b="1" dirty="0" smtClean="0">
                <a:latin typeface="+mn-lt"/>
              </a:rPr>
              <a:t>«Για ποιον λόγο κυρίως;» </a:t>
            </a:r>
            <a:br>
              <a:rPr lang="el-GR" sz="1600" b="1" dirty="0" smtClean="0">
                <a:latin typeface="+mn-lt"/>
              </a:rPr>
            </a:br>
            <a:r>
              <a:rPr lang="el-GR" sz="1400" b="1" dirty="0" smtClean="0">
                <a:latin typeface="+mn-lt"/>
              </a:rPr>
              <a:t>(Για όσους απάντησαν «έχουν μειωθεί» - απλή επιλογή με αναφορά) </a:t>
            </a:r>
          </a:p>
        </p:txBody>
      </p:sp>
      <p:graphicFrame>
        <p:nvGraphicFramePr>
          <p:cNvPr id="6" name="22 - Γράφημα"/>
          <p:cNvGraphicFramePr>
            <a:graphicFrameLocks/>
          </p:cNvGraphicFramePr>
          <p:nvPr>
            <p:extLst>
              <p:ext uri="{D42A27DB-BD31-4B8C-83A1-F6EECF244321}">
                <p14:modId xmlns:p14="http://schemas.microsoft.com/office/powerpoint/2010/main" val="1961454856"/>
              </p:ext>
            </p:extLst>
          </p:nvPr>
        </p:nvGraphicFramePr>
        <p:xfrm>
          <a:off x="1115616" y="1988840"/>
          <a:ext cx="7776864"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7" name="Ορθογώνιο 6"/>
          <p:cNvSpPr/>
          <p:nvPr/>
        </p:nvSpPr>
        <p:spPr>
          <a:xfrm>
            <a:off x="4283968" y="5620135"/>
            <a:ext cx="4749554" cy="329145"/>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t>
            </a:r>
            <a:r>
              <a:rPr lang="el-GR" sz="1200" dirty="0">
                <a:solidFill>
                  <a:schemeClr val="tx1"/>
                </a:solidFill>
              </a:rPr>
              <a:t> </a:t>
            </a:r>
            <a:r>
              <a:rPr lang="el-GR" sz="1200" dirty="0" smtClean="0">
                <a:solidFill>
                  <a:schemeClr val="tx1"/>
                </a:solidFill>
              </a:rPr>
              <a:t>Σε παρένθεση παρατίθενται τα συγκριτικά αποτελέσματα της αντίστοιχης έρευνας καταναλωτών Ιουλίου 2020</a:t>
            </a:r>
            <a:endParaRPr lang="el-GR" sz="1200" dirty="0">
              <a:solidFill>
                <a:schemeClr val="tx1"/>
              </a:solidFill>
            </a:endParaRPr>
          </a:p>
        </p:txBody>
      </p:sp>
    </p:spTree>
    <p:extLst>
      <p:ext uri="{BB962C8B-B14F-4D97-AF65-F5344CB8AC3E}">
        <p14:creationId xmlns:p14="http://schemas.microsoft.com/office/powerpoint/2010/main" val="3344861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θα λέγατε ότι οι αγορές σας μέσω διαδικτύου έχουν:» </a:t>
            </a:r>
            <a:br>
              <a:rPr lang="el-GR" sz="1400" b="1" dirty="0" smtClean="0">
                <a:latin typeface="+mn-lt"/>
              </a:rPr>
            </a:br>
            <a:r>
              <a:rPr lang="el-GR" sz="1400" b="1" dirty="0" smtClean="0">
                <a:latin typeface="+mn-lt"/>
              </a:rPr>
              <a:t>(απλή επιλογή με αναφορά) </a:t>
            </a:r>
          </a:p>
        </p:txBody>
      </p:sp>
      <p:graphicFrame>
        <p:nvGraphicFramePr>
          <p:cNvPr id="8" name="Γράφημα 7"/>
          <p:cNvGraphicFramePr>
            <a:graphicFrameLocks/>
          </p:cNvGraphicFramePr>
          <p:nvPr>
            <p:extLst>
              <p:ext uri="{D42A27DB-BD31-4B8C-83A1-F6EECF244321}">
                <p14:modId xmlns:p14="http://schemas.microsoft.com/office/powerpoint/2010/main" val="2818377957"/>
              </p:ext>
            </p:extLst>
          </p:nvPr>
        </p:nvGraphicFramePr>
        <p:xfrm>
          <a:off x="1187624" y="2068980"/>
          <a:ext cx="6887769" cy="4191584"/>
        </p:xfrm>
        <a:graphic>
          <a:graphicData uri="http://schemas.openxmlformats.org/drawingml/2006/chart">
            <c:chart xmlns:c="http://schemas.openxmlformats.org/drawingml/2006/chart" xmlns:r="http://schemas.openxmlformats.org/officeDocument/2006/relationships" r:id="rId3"/>
          </a:graphicData>
        </a:graphic>
      </p:graphicFrame>
      <p:sp>
        <p:nvSpPr>
          <p:cNvPr id="9" name="Ορθογώνιο 8"/>
          <p:cNvSpPr/>
          <p:nvPr/>
        </p:nvSpPr>
        <p:spPr>
          <a:xfrm>
            <a:off x="6372200" y="5085183"/>
            <a:ext cx="2661322" cy="864097"/>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t>
            </a:r>
            <a:r>
              <a:rPr lang="el-GR" sz="1200" dirty="0">
                <a:solidFill>
                  <a:schemeClr val="tx1"/>
                </a:solidFill>
              </a:rPr>
              <a:t> </a:t>
            </a:r>
            <a:r>
              <a:rPr lang="el-GR" sz="1200" dirty="0" smtClean="0">
                <a:solidFill>
                  <a:schemeClr val="tx1"/>
                </a:solidFill>
              </a:rPr>
              <a:t>Σε παρένθεση παρατίθενται τα συγκριτικά αποτελέσματα της αντίστοιχης έρευνας καταναλωτών Ιουλίου 2020</a:t>
            </a:r>
            <a:endParaRPr lang="el-GR" sz="1200" dirty="0">
              <a:solidFill>
                <a:schemeClr val="tx1"/>
              </a:solidFill>
            </a:endParaRPr>
          </a:p>
        </p:txBody>
      </p:sp>
    </p:spTree>
    <p:extLst>
      <p:ext uri="{BB962C8B-B14F-4D97-AF65-F5344CB8AC3E}">
        <p14:creationId xmlns:p14="http://schemas.microsoft.com/office/powerpoint/2010/main" val="4279241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προβλέπετε ότι το επόμενο διάστημα οι αγορές σας για κάθε μια από τις παρακάτω κατηγορίες προϊόντων θα αυξηθούν, θα μειωθούν ή θα παραμείνουν περίπου ίδιες;» </a:t>
            </a:r>
            <a:br>
              <a:rPr lang="el-GR" sz="1400" b="1" dirty="0" smtClean="0">
                <a:latin typeface="+mn-lt"/>
              </a:rPr>
            </a:br>
            <a:r>
              <a:rPr lang="el-GR" sz="1400" b="1" dirty="0" smtClean="0">
                <a:latin typeface="+mn-lt"/>
              </a:rPr>
              <a:t>(απλή επιλογή με αναφορά) </a:t>
            </a:r>
          </a:p>
        </p:txBody>
      </p:sp>
      <p:graphicFrame>
        <p:nvGraphicFramePr>
          <p:cNvPr id="6" name="Chart 1"/>
          <p:cNvGraphicFramePr>
            <a:graphicFrameLocks/>
          </p:cNvGraphicFramePr>
          <p:nvPr>
            <p:extLst>
              <p:ext uri="{D42A27DB-BD31-4B8C-83A1-F6EECF244321}">
                <p14:modId xmlns:p14="http://schemas.microsoft.com/office/powerpoint/2010/main" val="2170316117"/>
              </p:ext>
            </p:extLst>
          </p:nvPr>
        </p:nvGraphicFramePr>
        <p:xfrm>
          <a:off x="1000124" y="2276872"/>
          <a:ext cx="8036371"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4409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προβλέπετε ότι το επόμενο διάστημα οι αγορές σας για κάθε μια από τις παρακάτω κατηγορίες προϊόντων θα αυξηθούν, θα μειωθούν ή θα παραμείνουν περίπου ίδιες;» </a:t>
            </a:r>
            <a:br>
              <a:rPr lang="el-GR" sz="1400" b="1" dirty="0" smtClean="0">
                <a:latin typeface="+mn-lt"/>
              </a:rPr>
            </a:br>
            <a:r>
              <a:rPr lang="el-GR" sz="1400" b="1" dirty="0" smtClean="0">
                <a:latin typeface="+mn-lt"/>
              </a:rPr>
              <a:t>(απλή επιλογή με αναφορά) [ΣΥΓΚΡΙΤΙΚΑ ΑΠΟΤΕΛΕΣΜΑΤΑ]</a:t>
            </a:r>
          </a:p>
        </p:txBody>
      </p:sp>
      <p:graphicFrame>
        <p:nvGraphicFramePr>
          <p:cNvPr id="5" name="Chart 1"/>
          <p:cNvGraphicFramePr>
            <a:graphicFrameLocks/>
          </p:cNvGraphicFramePr>
          <p:nvPr>
            <p:extLst>
              <p:ext uri="{D42A27DB-BD31-4B8C-83A1-F6EECF244321}">
                <p14:modId xmlns:p14="http://schemas.microsoft.com/office/powerpoint/2010/main" val="376002069"/>
              </p:ext>
            </p:extLst>
          </p:nvPr>
        </p:nvGraphicFramePr>
        <p:xfrm>
          <a:off x="1207858" y="2924944"/>
          <a:ext cx="7728407" cy="3114079"/>
        </p:xfrm>
        <a:graphic>
          <a:graphicData uri="http://schemas.openxmlformats.org/drawingml/2006/chart">
            <c:chart xmlns:c="http://schemas.openxmlformats.org/drawingml/2006/chart" xmlns:r="http://schemas.openxmlformats.org/officeDocument/2006/relationships" r:id="rId3"/>
          </a:graphicData>
        </a:graphic>
      </p:graphicFrame>
      <p:sp>
        <p:nvSpPr>
          <p:cNvPr id="7" name="Ορθογώνιο 6"/>
          <p:cNvSpPr/>
          <p:nvPr/>
        </p:nvSpPr>
        <p:spPr>
          <a:xfrm>
            <a:off x="3059832" y="2399188"/>
            <a:ext cx="41764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400" b="1" dirty="0" smtClean="0"/>
              <a:t>ΤΡΟΦΙΜΑ ΚΑΙ ΒΑΣΙΚΑ ΕΙΔΗ ΠΡΩΤΗΣ ΑΝΑΓΚΗΣ</a:t>
            </a:r>
            <a:endParaRPr lang="el-GR" sz="1400" b="1" dirty="0"/>
          </a:p>
        </p:txBody>
      </p:sp>
    </p:spTree>
    <p:extLst>
      <p:ext uri="{BB962C8B-B14F-4D97-AF65-F5344CB8AC3E}">
        <p14:creationId xmlns:p14="http://schemas.microsoft.com/office/powerpoint/2010/main" val="3239165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προβλέπετε ότι το επόμενο διάστημα οι αγορές σας για κάθε μια από τις παρακάτω κατηγορίες προϊόντων θα αυξηθούν, θα μειωθούν ή θα παραμείνουν περίπου ίδιες;» </a:t>
            </a:r>
            <a:br>
              <a:rPr lang="el-GR" sz="1400" b="1" dirty="0" smtClean="0">
                <a:latin typeface="+mn-lt"/>
              </a:rPr>
            </a:br>
            <a:r>
              <a:rPr lang="el-GR" sz="1400" b="1" dirty="0" smtClean="0">
                <a:latin typeface="+mn-lt"/>
              </a:rPr>
              <a:t>(απλή επιλογή με αναφορά) [ΣΥΓΚΡΙΤΙΚΑ ΑΠΟΤΕΛΕΣΜΑΤΑ]</a:t>
            </a:r>
          </a:p>
        </p:txBody>
      </p:sp>
      <p:sp>
        <p:nvSpPr>
          <p:cNvPr id="7" name="Ορθογώνιο 6"/>
          <p:cNvSpPr/>
          <p:nvPr/>
        </p:nvSpPr>
        <p:spPr>
          <a:xfrm>
            <a:off x="3059832" y="2471196"/>
            <a:ext cx="41764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400" b="1" dirty="0" smtClean="0"/>
              <a:t>ΠΡΟΪΟΝΤΑ ΕΝΔΥΣΗΣ / ΥΠΟΔΗΣΗΣ</a:t>
            </a:r>
            <a:endParaRPr lang="el-GR" sz="1400" b="1" dirty="0"/>
          </a:p>
        </p:txBody>
      </p:sp>
      <p:graphicFrame>
        <p:nvGraphicFramePr>
          <p:cNvPr id="6" name="Chart 1"/>
          <p:cNvGraphicFramePr>
            <a:graphicFrameLocks/>
          </p:cNvGraphicFramePr>
          <p:nvPr>
            <p:extLst>
              <p:ext uri="{D42A27DB-BD31-4B8C-83A1-F6EECF244321}">
                <p14:modId xmlns:p14="http://schemas.microsoft.com/office/powerpoint/2010/main" val="191834127"/>
              </p:ext>
            </p:extLst>
          </p:nvPr>
        </p:nvGraphicFramePr>
        <p:xfrm>
          <a:off x="1115616" y="3212976"/>
          <a:ext cx="7848872" cy="26642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8079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προβλέπετε ότι το επόμενο διάστημα οι αγορές σας για κάθε μια από τις παρακάτω κατηγορίες προϊόντων θα αυξηθούν, θα μειωθούν ή θα παραμείνουν περίπου ίδιες;» </a:t>
            </a:r>
            <a:br>
              <a:rPr lang="el-GR" sz="1400" b="1" dirty="0" smtClean="0">
                <a:latin typeface="+mn-lt"/>
              </a:rPr>
            </a:br>
            <a:r>
              <a:rPr lang="el-GR" sz="1400" b="1" dirty="0" smtClean="0">
                <a:latin typeface="+mn-lt"/>
              </a:rPr>
              <a:t>(απλή επιλογή με αναφορά) [ΣΥΓΚΡΙΤΙΚΑ ΑΠΟΤΕΛΕΣΜΑΤΑ]</a:t>
            </a:r>
          </a:p>
        </p:txBody>
      </p:sp>
      <p:sp>
        <p:nvSpPr>
          <p:cNvPr id="7" name="Ορθογώνιο 6"/>
          <p:cNvSpPr/>
          <p:nvPr/>
        </p:nvSpPr>
        <p:spPr>
          <a:xfrm>
            <a:off x="2843808" y="2348880"/>
            <a:ext cx="4824536"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400" b="1" dirty="0" smtClean="0"/>
              <a:t>ΠΡΟΪΟΝΤΑ ΤΕΧΝΟΛΟΓΙΑΣ ΚΑΙ ΟΙΚΙΑΚΕΣ ΣΥΣΚΕΥΕΣ</a:t>
            </a:r>
            <a:endParaRPr lang="el-GR" sz="1400" b="1" dirty="0"/>
          </a:p>
        </p:txBody>
      </p:sp>
      <p:graphicFrame>
        <p:nvGraphicFramePr>
          <p:cNvPr id="8" name="Chart 1"/>
          <p:cNvGraphicFramePr>
            <a:graphicFrameLocks/>
          </p:cNvGraphicFramePr>
          <p:nvPr>
            <p:extLst>
              <p:ext uri="{D42A27DB-BD31-4B8C-83A1-F6EECF244321}">
                <p14:modId xmlns:p14="http://schemas.microsoft.com/office/powerpoint/2010/main" val="3697566201"/>
              </p:ext>
            </p:extLst>
          </p:nvPr>
        </p:nvGraphicFramePr>
        <p:xfrm>
          <a:off x="1000125" y="2924944"/>
          <a:ext cx="8036371" cy="2952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4842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«Σε σχέση με την περίοδο πριν την πανδημία του κορωνοϊού, προβλέπετε ότι το επόμενο διάστημα οι αγορές σας για κάθε μια από τις παρακάτω κατηγορίες προϊόντων θα αυξηθούν, θα μειωθούν ή θα παραμείνουν περίπου ίδιες;» </a:t>
            </a:r>
            <a:br>
              <a:rPr lang="el-GR" sz="1400" b="1" dirty="0" smtClean="0">
                <a:latin typeface="+mn-lt"/>
              </a:rPr>
            </a:br>
            <a:r>
              <a:rPr lang="el-GR" sz="1400" b="1" dirty="0" smtClean="0">
                <a:latin typeface="+mn-lt"/>
              </a:rPr>
              <a:t>(απλή επιλογή με αναφορά) [ΣΥΓΚΡΙΤΙΚΑ ΑΠΟΤΕΛΕΣΜΑΤΑ]</a:t>
            </a:r>
          </a:p>
        </p:txBody>
      </p:sp>
      <p:sp>
        <p:nvSpPr>
          <p:cNvPr id="7" name="Ορθογώνιο 6"/>
          <p:cNvSpPr/>
          <p:nvPr/>
        </p:nvSpPr>
        <p:spPr>
          <a:xfrm>
            <a:off x="2771800" y="2348880"/>
            <a:ext cx="4824536"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400" b="1" dirty="0" smtClean="0"/>
              <a:t>ΣΗΜΑΝΤΙΚΕΣ ΑΓΟΡΕΣ (ΑΥΤΟΚΙΝΗΤΑ / ΕΠΙΠΛΑ ΚΤΛ)</a:t>
            </a:r>
            <a:endParaRPr lang="el-GR" sz="1400" b="1" dirty="0"/>
          </a:p>
        </p:txBody>
      </p:sp>
      <p:graphicFrame>
        <p:nvGraphicFramePr>
          <p:cNvPr id="6" name="Chart 1"/>
          <p:cNvGraphicFramePr>
            <a:graphicFrameLocks/>
          </p:cNvGraphicFramePr>
          <p:nvPr>
            <p:extLst>
              <p:ext uri="{D42A27DB-BD31-4B8C-83A1-F6EECF244321}">
                <p14:modId xmlns:p14="http://schemas.microsoft.com/office/powerpoint/2010/main" val="3936572783"/>
              </p:ext>
            </p:extLst>
          </p:nvPr>
        </p:nvGraphicFramePr>
        <p:xfrm>
          <a:off x="1187624" y="2924944"/>
          <a:ext cx="7848872" cy="2952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5575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1000100" y="3429000"/>
            <a:ext cx="8143900" cy="461665"/>
          </a:xfrm>
          <a:prstGeom prst="rect">
            <a:avLst/>
          </a:prstGeom>
          <a:noFill/>
          <a:ln w="9525">
            <a:noFill/>
            <a:miter lim="800000"/>
            <a:headEnd/>
            <a:tailEnd/>
          </a:ln>
        </p:spPr>
        <p:txBody>
          <a:bodyPr wrap="square">
            <a:spAutoFit/>
          </a:bodyPr>
          <a:lstStyle/>
          <a:p>
            <a:pPr algn="ctr"/>
            <a:r>
              <a:rPr lang="el-GR" sz="2400" b="1" dirty="0">
                <a:effectLst>
                  <a:outerShdw blurRad="38100" dist="38100" dir="2700000" algn="tl">
                    <a:srgbClr val="C0C0C0"/>
                  </a:outerShdw>
                </a:effectLst>
                <a:latin typeface="Corbel" pitchFamily="34" charset="0"/>
              </a:rPr>
              <a:t>Απόψεις </a:t>
            </a:r>
            <a:r>
              <a:rPr lang="el-GR" sz="2400" b="1" dirty="0" smtClean="0">
                <a:effectLst>
                  <a:outerShdw blurRad="38100" dist="38100" dir="2700000" algn="tl">
                    <a:srgbClr val="C0C0C0"/>
                  </a:outerShdw>
                </a:effectLst>
                <a:latin typeface="Corbel" pitchFamily="34" charset="0"/>
              </a:rPr>
              <a:t>Καταναλωτών</a:t>
            </a:r>
            <a:endParaRPr lang="el-GR" sz="2400" b="1" dirty="0">
              <a:effectLst>
                <a:outerShdw blurRad="38100" dist="38100" dir="2700000" algn="tl">
                  <a:srgbClr val="C0C0C0"/>
                </a:outerShdw>
              </a:effectLst>
              <a:latin typeface="Corbel" pitchFamily="34" charset="0"/>
            </a:endParaRPr>
          </a:p>
        </p:txBody>
      </p:sp>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«Πώς θα χαρακτηρίζατε τα περιοριστικά μέτρα που έχει πάρει μέχρι σήμερα η πολιτεία για την αντιμετώπιση της εξάπλωσης του κορωνοϊού;» </a:t>
            </a:r>
            <a:br>
              <a:rPr lang="el-GR" sz="1400" b="1" dirty="0" smtClean="0">
                <a:latin typeface="+mn-lt"/>
              </a:rPr>
            </a:br>
            <a:r>
              <a:rPr lang="el-GR" sz="1400" b="1" dirty="0" smtClean="0">
                <a:latin typeface="+mn-lt"/>
              </a:rPr>
              <a:t>(απλή επιλογή με αναφορά) </a:t>
            </a:r>
          </a:p>
        </p:txBody>
      </p:sp>
      <p:graphicFrame>
        <p:nvGraphicFramePr>
          <p:cNvPr id="8" name="Γράφημα 7"/>
          <p:cNvGraphicFramePr>
            <a:graphicFrameLocks/>
          </p:cNvGraphicFramePr>
          <p:nvPr>
            <p:extLst>
              <p:ext uri="{D42A27DB-BD31-4B8C-83A1-F6EECF244321}">
                <p14:modId xmlns:p14="http://schemas.microsoft.com/office/powerpoint/2010/main" val="3526443504"/>
              </p:ext>
            </p:extLst>
          </p:nvPr>
        </p:nvGraphicFramePr>
        <p:xfrm>
          <a:off x="1763688" y="2089214"/>
          <a:ext cx="6551289" cy="47687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5770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«Πώς θα χαρακτηρίζατε τα περιοριστικά μέτρα που έχει πάρει μέχρι σήμερα η πολιτεία για την αντιμετώπιση της εξάπλωσης του κορωνοϊού;» </a:t>
            </a:r>
            <a:br>
              <a:rPr lang="el-GR" sz="1400" b="1" dirty="0" smtClean="0">
                <a:latin typeface="+mn-lt"/>
              </a:rPr>
            </a:br>
            <a:r>
              <a:rPr lang="el-GR" sz="1400" b="1" dirty="0" smtClean="0">
                <a:latin typeface="+mn-lt"/>
              </a:rPr>
              <a:t>(απλή επιλογή με αναφορά) [ΣΥΓΚΡΙΤΙΚΑ ΑΠΟΤΕΛΕΣΜΑΤΑ] </a:t>
            </a:r>
          </a:p>
        </p:txBody>
      </p:sp>
      <p:graphicFrame>
        <p:nvGraphicFramePr>
          <p:cNvPr id="5" name="Γράφημα 4"/>
          <p:cNvGraphicFramePr>
            <a:graphicFrameLocks/>
          </p:cNvGraphicFramePr>
          <p:nvPr>
            <p:extLst>
              <p:ext uri="{D42A27DB-BD31-4B8C-83A1-F6EECF244321}">
                <p14:modId xmlns:p14="http://schemas.microsoft.com/office/powerpoint/2010/main" val="811706026"/>
              </p:ext>
            </p:extLst>
          </p:nvPr>
        </p:nvGraphicFramePr>
        <p:xfrm>
          <a:off x="1115616" y="2007424"/>
          <a:ext cx="7848872" cy="38698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8057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«Κατά τη γνώμη σας, η ανταπόκριση των πολιτών στα μέτρα για τον περιορισμό της εξάπλωσης του κορωνοϊού που ανακοινώνουν οι αρχές, είναι:» </a:t>
            </a:r>
            <a:br>
              <a:rPr lang="el-GR" sz="1400" b="1" dirty="0" smtClean="0">
                <a:latin typeface="+mn-lt"/>
              </a:rPr>
            </a:br>
            <a:r>
              <a:rPr lang="el-GR" sz="1400" b="1" dirty="0" smtClean="0">
                <a:latin typeface="+mn-lt"/>
              </a:rPr>
              <a:t>(απλή επιλογή με αναφορά) </a:t>
            </a:r>
          </a:p>
        </p:txBody>
      </p:sp>
      <p:graphicFrame>
        <p:nvGraphicFramePr>
          <p:cNvPr id="6" name="Γράφημα 5"/>
          <p:cNvGraphicFramePr>
            <a:graphicFrameLocks/>
          </p:cNvGraphicFramePr>
          <p:nvPr>
            <p:extLst>
              <p:ext uri="{D42A27DB-BD31-4B8C-83A1-F6EECF244321}">
                <p14:modId xmlns:p14="http://schemas.microsoft.com/office/powerpoint/2010/main" val="2065000002"/>
              </p:ext>
            </p:extLst>
          </p:nvPr>
        </p:nvGraphicFramePr>
        <p:xfrm>
          <a:off x="1000124" y="2007424"/>
          <a:ext cx="7673357" cy="40231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7792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«Κατά τη γνώμη σας, η ανταπόκριση των πολιτών στα μέτρα για τον περιορισμό της εξάπλωσης του κορωνοϊού που ανακοινώνουν οι αρχές, είναι:» </a:t>
            </a:r>
            <a:br>
              <a:rPr lang="el-GR" sz="1400" b="1" dirty="0" smtClean="0">
                <a:latin typeface="+mn-lt"/>
              </a:rPr>
            </a:br>
            <a:r>
              <a:rPr lang="el-GR" sz="1400" b="1" dirty="0" smtClean="0">
                <a:latin typeface="+mn-lt"/>
              </a:rPr>
              <a:t>(απλή επιλογή με αναφορά)  [ΣΥΓΚΡΙΤΙΚΑ ΑΠΟΤΕΛΕΣΜΑΤΑ]</a:t>
            </a:r>
          </a:p>
        </p:txBody>
      </p:sp>
      <p:graphicFrame>
        <p:nvGraphicFramePr>
          <p:cNvPr id="6" name="Γράφημα 5"/>
          <p:cNvGraphicFramePr>
            <a:graphicFrameLocks/>
          </p:cNvGraphicFramePr>
          <p:nvPr>
            <p:extLst>
              <p:ext uri="{D42A27DB-BD31-4B8C-83A1-F6EECF244321}">
                <p14:modId xmlns:p14="http://schemas.microsoft.com/office/powerpoint/2010/main" val="138097298"/>
              </p:ext>
            </p:extLst>
          </p:nvPr>
        </p:nvGraphicFramePr>
        <p:xfrm>
          <a:off x="1115616" y="2057400"/>
          <a:ext cx="7848872" cy="3819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3988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«Ποια από τα παρακάτω θα λέγατε ότι έχουν συμβεί σε σας προσωπικά λόγω της εξάπλωσης του κορωνοϊού;» </a:t>
            </a:r>
            <a:br>
              <a:rPr lang="el-GR" sz="1400" b="1" dirty="0" smtClean="0">
                <a:latin typeface="+mn-lt"/>
              </a:rPr>
            </a:br>
            <a:r>
              <a:rPr lang="el-GR" sz="1400" b="1" dirty="0" smtClean="0">
                <a:latin typeface="+mn-lt"/>
              </a:rPr>
              <a:t>(πολλαπλή επιλογή με αναφορά)</a:t>
            </a:r>
          </a:p>
        </p:txBody>
      </p:sp>
      <p:graphicFrame>
        <p:nvGraphicFramePr>
          <p:cNvPr id="6" name="29 - Γράφημα"/>
          <p:cNvGraphicFramePr>
            <a:graphicFrameLocks/>
          </p:cNvGraphicFramePr>
          <p:nvPr>
            <p:extLst>
              <p:ext uri="{D42A27DB-BD31-4B8C-83A1-F6EECF244321}">
                <p14:modId xmlns:p14="http://schemas.microsoft.com/office/powerpoint/2010/main" val="2041534836"/>
              </p:ext>
            </p:extLst>
          </p:nvPr>
        </p:nvGraphicFramePr>
        <p:xfrm>
          <a:off x="1043608" y="2007424"/>
          <a:ext cx="7848871" cy="4013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5823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«Ποια από τα παρακάτω θα λέγατε ότι έχουν συμβεί σε σας προσωπικά λόγω της εξάπλωσης του κορωνοϊού;» </a:t>
            </a:r>
            <a:br>
              <a:rPr lang="el-GR" sz="1400" b="1" dirty="0" smtClean="0">
                <a:latin typeface="+mn-lt"/>
              </a:rPr>
            </a:br>
            <a:r>
              <a:rPr lang="el-GR" sz="1400" b="1" dirty="0" smtClean="0">
                <a:latin typeface="+mn-lt"/>
              </a:rPr>
              <a:t>(πολλαπλή επιλογή με αναφορά) [ΣΥΓΚΡΙΤΙΚΑ ΑΠΟΤΕΛΕΣΜΑΤΑ]</a:t>
            </a:r>
          </a:p>
        </p:txBody>
      </p:sp>
      <p:graphicFrame>
        <p:nvGraphicFramePr>
          <p:cNvPr id="5" name="Γράφημα 4"/>
          <p:cNvGraphicFramePr>
            <a:graphicFrameLocks/>
          </p:cNvGraphicFramePr>
          <p:nvPr>
            <p:extLst>
              <p:ext uri="{D42A27DB-BD31-4B8C-83A1-F6EECF244321}">
                <p14:modId xmlns:p14="http://schemas.microsoft.com/office/powerpoint/2010/main" val="250611261"/>
              </p:ext>
            </p:extLst>
          </p:nvPr>
        </p:nvGraphicFramePr>
        <p:xfrm>
          <a:off x="1000125" y="2047535"/>
          <a:ext cx="8036371" cy="39737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1553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«Πώς θα χαρακτηρίζατε τα μέτρα στήριξης των πολιτών και των επιχειρήσεων που έχει ανακοινώσει μέχρι σήμερα η πολιτεία;» </a:t>
            </a:r>
            <a:br>
              <a:rPr lang="el-GR" sz="1400" b="1" dirty="0" smtClean="0">
                <a:latin typeface="+mn-lt"/>
              </a:rPr>
            </a:br>
            <a:r>
              <a:rPr lang="el-GR" sz="1400" b="1" dirty="0" smtClean="0">
                <a:latin typeface="+mn-lt"/>
              </a:rPr>
              <a:t>(απλή επιλογή με αναφορά) </a:t>
            </a:r>
          </a:p>
        </p:txBody>
      </p:sp>
      <p:graphicFrame>
        <p:nvGraphicFramePr>
          <p:cNvPr id="6" name="Γράφημα 5"/>
          <p:cNvGraphicFramePr>
            <a:graphicFrameLocks/>
          </p:cNvGraphicFramePr>
          <p:nvPr>
            <p:extLst>
              <p:ext uri="{D42A27DB-BD31-4B8C-83A1-F6EECF244321}">
                <p14:modId xmlns:p14="http://schemas.microsoft.com/office/powerpoint/2010/main" val="2365342379"/>
              </p:ext>
            </p:extLst>
          </p:nvPr>
        </p:nvGraphicFramePr>
        <p:xfrm>
          <a:off x="1907704" y="2132856"/>
          <a:ext cx="6517464" cy="38695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1126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«Πώς θα χαρακτηρίζατε τα μέτρα στήριξης των πολιτών και των επιχειρήσεων που έχει ανακοινώσει μέχρι σήμερα η πολιτεία;» </a:t>
            </a:r>
            <a:br>
              <a:rPr lang="el-GR" sz="1400" b="1" dirty="0" smtClean="0">
                <a:latin typeface="+mn-lt"/>
              </a:rPr>
            </a:br>
            <a:r>
              <a:rPr lang="el-GR" sz="1400" b="1" dirty="0" smtClean="0">
                <a:latin typeface="+mn-lt"/>
              </a:rPr>
              <a:t>(απλή επιλογή με αναφορά) [ΣΥΓΚΡΙΤΙΚΑ ΑΠΟΤΕΛΕΣΜΑΤΑ]</a:t>
            </a:r>
          </a:p>
        </p:txBody>
      </p:sp>
      <p:graphicFrame>
        <p:nvGraphicFramePr>
          <p:cNvPr id="6" name="Γράφημα 5"/>
          <p:cNvGraphicFramePr>
            <a:graphicFrameLocks/>
          </p:cNvGraphicFramePr>
          <p:nvPr>
            <p:extLst>
              <p:ext uri="{D42A27DB-BD31-4B8C-83A1-F6EECF244321}">
                <p14:modId xmlns:p14="http://schemas.microsoft.com/office/powerpoint/2010/main" val="424767686"/>
              </p:ext>
            </p:extLst>
          </p:nvPr>
        </p:nvGraphicFramePr>
        <p:xfrm>
          <a:off x="1115616" y="2057400"/>
          <a:ext cx="7776864" cy="3819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5039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«Από την προσωπική σας εμπειρία κατά τις επισκέψεις σας στην αγορά αυτήν την περίοδο, πώς κρίνετε την εφαρμογή των μέτρων προστασίας για τον </a:t>
            </a:r>
            <a:r>
              <a:rPr lang="el-GR" sz="1400" b="1" dirty="0" err="1" smtClean="0">
                <a:latin typeface="+mn-lt"/>
              </a:rPr>
              <a:t>κορωνοϊό</a:t>
            </a:r>
            <a:r>
              <a:rPr lang="el-GR" sz="1400" b="1" dirty="0" smtClean="0">
                <a:latin typeface="+mn-lt"/>
              </a:rPr>
              <a:t> από τα εμπορικά καταστήματα και τα </a:t>
            </a:r>
            <a:r>
              <a:rPr lang="en-US" sz="1400" b="1" dirty="0" smtClean="0">
                <a:latin typeface="+mn-lt"/>
              </a:rPr>
              <a:t>super market</a:t>
            </a:r>
            <a:r>
              <a:rPr lang="el-GR" sz="1400" b="1" dirty="0" smtClean="0">
                <a:latin typeface="+mn-lt"/>
              </a:rPr>
              <a:t>;» </a:t>
            </a:r>
            <a:br>
              <a:rPr lang="el-GR" sz="1400" b="1" dirty="0" smtClean="0">
                <a:latin typeface="+mn-lt"/>
              </a:rPr>
            </a:br>
            <a:r>
              <a:rPr lang="el-GR" sz="1400" b="1" dirty="0" smtClean="0">
                <a:latin typeface="+mn-lt"/>
              </a:rPr>
              <a:t>(απλή επιλογή με αναφορά) </a:t>
            </a:r>
          </a:p>
        </p:txBody>
      </p:sp>
      <p:graphicFrame>
        <p:nvGraphicFramePr>
          <p:cNvPr id="6" name="Γράφημα 5"/>
          <p:cNvGraphicFramePr>
            <a:graphicFrameLocks/>
          </p:cNvGraphicFramePr>
          <p:nvPr>
            <p:extLst>
              <p:ext uri="{D42A27DB-BD31-4B8C-83A1-F6EECF244321}">
                <p14:modId xmlns:p14="http://schemas.microsoft.com/office/powerpoint/2010/main" val="3147510024"/>
              </p:ext>
            </p:extLst>
          </p:nvPr>
        </p:nvGraphicFramePr>
        <p:xfrm>
          <a:off x="1331640" y="2132856"/>
          <a:ext cx="7560840" cy="4032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0499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954107"/>
          </a:xfrm>
          <a:prstGeom prst="rect">
            <a:avLst/>
          </a:prstGeom>
          <a:noFill/>
        </p:spPr>
        <p:txBody>
          <a:bodyPr wrap="square" rtlCol="0">
            <a:spAutoFit/>
          </a:bodyPr>
          <a:lstStyle/>
          <a:p>
            <a:pPr algn="ctr"/>
            <a:r>
              <a:rPr lang="el-GR" sz="1400" b="1" dirty="0" smtClean="0">
                <a:latin typeface="+mn-lt"/>
              </a:rPr>
              <a:t>«Από την προσωπική σας εμπειρία κατά τις επισκέψεις σας στην αγορά αυτήν την περίοδο, πώς κρίνετε την εφαρμογή των μέτρων προστασίας για τον </a:t>
            </a:r>
            <a:r>
              <a:rPr lang="el-GR" sz="1400" b="1" dirty="0" err="1" smtClean="0">
                <a:latin typeface="+mn-lt"/>
              </a:rPr>
              <a:t>κορωνοϊό</a:t>
            </a:r>
            <a:r>
              <a:rPr lang="el-GR" sz="1400" b="1" dirty="0" smtClean="0">
                <a:latin typeface="+mn-lt"/>
              </a:rPr>
              <a:t> από τα εμπορικά καταστήματα και τα </a:t>
            </a:r>
            <a:r>
              <a:rPr lang="en-US" sz="1400" b="1" dirty="0" smtClean="0">
                <a:latin typeface="+mn-lt"/>
              </a:rPr>
              <a:t>super market</a:t>
            </a:r>
            <a:r>
              <a:rPr lang="el-GR" sz="1400" b="1" dirty="0" smtClean="0">
                <a:latin typeface="+mn-lt"/>
              </a:rPr>
              <a:t>;» </a:t>
            </a:r>
            <a:br>
              <a:rPr lang="el-GR" sz="1400" b="1" dirty="0" smtClean="0">
                <a:latin typeface="+mn-lt"/>
              </a:rPr>
            </a:br>
            <a:r>
              <a:rPr lang="el-GR" sz="1400" b="1" dirty="0" smtClean="0">
                <a:latin typeface="+mn-lt"/>
              </a:rPr>
              <a:t>(απλή επιλογή με αναφορά) [ΣΥΓΚΡΙΤΙΚΑ ΑΠΟΤΕΛΕΣΜΑΤΑ]</a:t>
            </a:r>
          </a:p>
        </p:txBody>
      </p:sp>
      <p:graphicFrame>
        <p:nvGraphicFramePr>
          <p:cNvPr id="5" name="Chart 1"/>
          <p:cNvGraphicFramePr>
            <a:graphicFrameLocks/>
          </p:cNvGraphicFramePr>
          <p:nvPr>
            <p:extLst>
              <p:ext uri="{D42A27DB-BD31-4B8C-83A1-F6EECF244321}">
                <p14:modId xmlns:p14="http://schemas.microsoft.com/office/powerpoint/2010/main" val="3358857919"/>
              </p:ext>
            </p:extLst>
          </p:nvPr>
        </p:nvGraphicFramePr>
        <p:xfrm>
          <a:off x="1187624" y="2708920"/>
          <a:ext cx="7704856" cy="3168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0142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graphicFrame>
        <p:nvGraphicFramePr>
          <p:cNvPr id="6" name="Γράφημα 5"/>
          <p:cNvGraphicFramePr>
            <a:graphicFrameLocks/>
          </p:cNvGraphicFramePr>
          <p:nvPr>
            <p:extLst>
              <p:ext uri="{D42A27DB-BD31-4B8C-83A1-F6EECF244321}">
                <p14:modId xmlns:p14="http://schemas.microsoft.com/office/powerpoint/2010/main" val="1357514752"/>
              </p:ext>
            </p:extLst>
          </p:nvPr>
        </p:nvGraphicFramePr>
        <p:xfrm>
          <a:off x="1000125" y="2060848"/>
          <a:ext cx="8036371"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 (απλή επιλογή με αναφορά)</a:t>
            </a:r>
            <a:endParaRPr lang="el-GR" sz="1400" b="1" dirty="0">
              <a:latin typeface="+mn-lt"/>
            </a:endParaRPr>
          </a:p>
        </p:txBody>
      </p:sp>
    </p:spTree>
    <p:extLst>
      <p:ext uri="{BB962C8B-B14F-4D97-AF65-F5344CB8AC3E}">
        <p14:creationId xmlns:p14="http://schemas.microsoft.com/office/powerpoint/2010/main" val="3277917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475656" y="1268760"/>
            <a:ext cx="7272808" cy="738664"/>
          </a:xfrm>
          <a:prstGeom prst="rect">
            <a:avLst/>
          </a:prstGeom>
          <a:noFill/>
        </p:spPr>
        <p:txBody>
          <a:bodyPr wrap="square" rtlCol="0">
            <a:spAutoFit/>
          </a:bodyPr>
          <a:lstStyle/>
          <a:p>
            <a:pPr algn="ctr"/>
            <a:r>
              <a:rPr lang="el-GR" sz="1400" b="1" dirty="0" smtClean="0">
                <a:latin typeface="+mn-lt"/>
              </a:rPr>
              <a:t>«Από την προσωπική σας εμπειρία αυτήν την περίοδο, πώς κρίνετε την εφαρμογή των μέτρων προστασίας για τον </a:t>
            </a:r>
            <a:r>
              <a:rPr lang="el-GR" sz="1400" b="1" dirty="0" err="1" smtClean="0">
                <a:latin typeface="+mn-lt"/>
              </a:rPr>
              <a:t>κορωνοϊό</a:t>
            </a:r>
            <a:r>
              <a:rPr lang="el-GR" sz="1400" b="1" dirty="0" smtClean="0">
                <a:latin typeface="+mn-lt"/>
              </a:rPr>
              <a:t> από τα καφέ – μπαρ και τις επιχειρήσεις εστίασης;» </a:t>
            </a:r>
            <a:br>
              <a:rPr lang="el-GR" sz="1400" b="1" dirty="0" smtClean="0">
                <a:latin typeface="+mn-lt"/>
              </a:rPr>
            </a:br>
            <a:r>
              <a:rPr lang="el-GR" sz="1400" b="1" dirty="0" smtClean="0">
                <a:latin typeface="+mn-lt"/>
              </a:rPr>
              <a:t>(απλή επιλογή με αναφορά)</a:t>
            </a:r>
          </a:p>
        </p:txBody>
      </p:sp>
      <p:graphicFrame>
        <p:nvGraphicFramePr>
          <p:cNvPr id="6" name="Γράφημα 5"/>
          <p:cNvGraphicFramePr>
            <a:graphicFrameLocks/>
          </p:cNvGraphicFramePr>
          <p:nvPr>
            <p:extLst>
              <p:ext uri="{D42A27DB-BD31-4B8C-83A1-F6EECF244321}">
                <p14:modId xmlns:p14="http://schemas.microsoft.com/office/powerpoint/2010/main" val="2212331443"/>
              </p:ext>
            </p:extLst>
          </p:nvPr>
        </p:nvGraphicFramePr>
        <p:xfrm>
          <a:off x="1187624" y="2060848"/>
          <a:ext cx="7416824"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7" name="Ορθογώνιο 6"/>
          <p:cNvSpPr/>
          <p:nvPr/>
        </p:nvSpPr>
        <p:spPr>
          <a:xfrm>
            <a:off x="6372200" y="5085183"/>
            <a:ext cx="2661322" cy="864097"/>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t>
            </a:r>
            <a:r>
              <a:rPr lang="el-GR" sz="1200" dirty="0">
                <a:solidFill>
                  <a:schemeClr val="tx1"/>
                </a:solidFill>
              </a:rPr>
              <a:t> </a:t>
            </a:r>
            <a:r>
              <a:rPr lang="el-GR" sz="1200" dirty="0" smtClean="0">
                <a:solidFill>
                  <a:schemeClr val="tx1"/>
                </a:solidFill>
              </a:rPr>
              <a:t>Σε παρένθεση παρατίθενται τα συγκριτικά αποτελέσματα της αντίστοιχης έρευνας καταναλωτών Ιουλίου 2020</a:t>
            </a:r>
            <a:endParaRPr lang="el-GR" sz="1200" dirty="0">
              <a:solidFill>
                <a:schemeClr val="tx1"/>
              </a:solidFill>
            </a:endParaRPr>
          </a:p>
        </p:txBody>
      </p:sp>
    </p:spTree>
    <p:extLst>
      <p:ext uri="{BB962C8B-B14F-4D97-AF65-F5344CB8AC3E}">
        <p14:creationId xmlns:p14="http://schemas.microsoft.com/office/powerpoint/2010/main" val="664086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«Πότε πιστεύετε ότι θα επανέλθει η ζωή στην κατάσταση που υπήρχε προ της επιδημίας του κορωνοϊού;» </a:t>
            </a:r>
            <a:br>
              <a:rPr lang="el-GR" sz="1400" b="1" dirty="0" smtClean="0">
                <a:latin typeface="+mn-lt"/>
              </a:rPr>
            </a:br>
            <a:r>
              <a:rPr lang="el-GR" sz="1400" b="1" dirty="0" smtClean="0">
                <a:latin typeface="+mn-lt"/>
              </a:rPr>
              <a:t>(απλή επιλογή με αναφορά)</a:t>
            </a:r>
          </a:p>
        </p:txBody>
      </p:sp>
      <p:graphicFrame>
        <p:nvGraphicFramePr>
          <p:cNvPr id="8" name="29 - Γράφημα"/>
          <p:cNvGraphicFramePr>
            <a:graphicFrameLocks/>
          </p:cNvGraphicFramePr>
          <p:nvPr>
            <p:extLst>
              <p:ext uri="{D42A27DB-BD31-4B8C-83A1-F6EECF244321}">
                <p14:modId xmlns:p14="http://schemas.microsoft.com/office/powerpoint/2010/main" val="1068164871"/>
              </p:ext>
            </p:extLst>
          </p:nvPr>
        </p:nvGraphicFramePr>
        <p:xfrm>
          <a:off x="1115616" y="2007424"/>
          <a:ext cx="7848872" cy="39418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1096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«Πότε πιστεύετε ότι θα επανέλθει η ζωή στην κατάσταση που υπήρχε προ της επιδημίας του κορωνοϊού;» </a:t>
            </a:r>
            <a:br>
              <a:rPr lang="el-GR" sz="1400" b="1" dirty="0" smtClean="0">
                <a:latin typeface="+mn-lt"/>
              </a:rPr>
            </a:br>
            <a:r>
              <a:rPr lang="el-GR" sz="1400" b="1" dirty="0" smtClean="0">
                <a:latin typeface="+mn-lt"/>
              </a:rPr>
              <a:t>(απλή επιλογή με αναφορά) [ΣΥΓΚΡΙΤΙΚΑ ΑΠΟΤΕΛΕΣΜΑΤΑ]</a:t>
            </a:r>
          </a:p>
        </p:txBody>
      </p:sp>
      <p:sp>
        <p:nvSpPr>
          <p:cNvPr id="5" name="Ορθογώνιο 4"/>
          <p:cNvSpPr/>
          <p:nvPr/>
        </p:nvSpPr>
        <p:spPr>
          <a:xfrm>
            <a:off x="5868144" y="2132856"/>
            <a:ext cx="3054658" cy="26632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dirty="0" smtClean="0"/>
              <a:t>ΑΠΟΤΕΛΕΣΜΑΤΑ ΙΟΥΝΙΟΥ 2020</a:t>
            </a:r>
            <a:endParaRPr lang="el-GR" sz="1200" b="1" dirty="0"/>
          </a:p>
        </p:txBody>
      </p:sp>
      <p:sp>
        <p:nvSpPr>
          <p:cNvPr id="6" name="Ορθογώνιο 5"/>
          <p:cNvSpPr/>
          <p:nvPr/>
        </p:nvSpPr>
        <p:spPr>
          <a:xfrm>
            <a:off x="1259632" y="2152091"/>
            <a:ext cx="3054658" cy="266329"/>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200" b="1" dirty="0" smtClean="0"/>
              <a:t>ΑΠΟΤΕΛΕΣΜΑΤΑ ΙΟΥΛΙΟΥ 2020</a:t>
            </a:r>
            <a:endParaRPr lang="el-GR" sz="1200" b="1" dirty="0"/>
          </a:p>
        </p:txBody>
      </p:sp>
      <p:graphicFrame>
        <p:nvGraphicFramePr>
          <p:cNvPr id="7" name="7 - Γράφημα"/>
          <p:cNvGraphicFramePr>
            <a:graphicFrameLocks/>
          </p:cNvGraphicFramePr>
          <p:nvPr>
            <p:extLst>
              <p:ext uri="{D42A27DB-BD31-4B8C-83A1-F6EECF244321}">
                <p14:modId xmlns:p14="http://schemas.microsoft.com/office/powerpoint/2010/main" val="3633469529"/>
              </p:ext>
            </p:extLst>
          </p:nvPr>
        </p:nvGraphicFramePr>
        <p:xfrm>
          <a:off x="994201" y="2636912"/>
          <a:ext cx="4249727" cy="29415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7 - Γράφημα"/>
          <p:cNvGraphicFramePr>
            <a:graphicFrameLocks/>
          </p:cNvGraphicFramePr>
          <p:nvPr>
            <p:extLst>
              <p:ext uri="{D42A27DB-BD31-4B8C-83A1-F6EECF244321}">
                <p14:modId xmlns:p14="http://schemas.microsoft.com/office/powerpoint/2010/main" val="2673026030"/>
              </p:ext>
            </p:extLst>
          </p:nvPr>
        </p:nvGraphicFramePr>
        <p:xfrm>
          <a:off x="4788025" y="2636912"/>
          <a:ext cx="4355976" cy="27363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6791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«Ποιο / Ποια από τα παρακάτω μέτρα εφαρμόζετε στην καθημερινή σας ζωή για την προστασία από τον κορωνοϊό και πόσο συστηματικά;» </a:t>
            </a:r>
            <a:br>
              <a:rPr lang="el-GR" sz="1400" b="1" dirty="0" smtClean="0">
                <a:latin typeface="+mn-lt"/>
              </a:rPr>
            </a:br>
            <a:r>
              <a:rPr lang="el-GR" sz="1400" b="1" dirty="0" smtClean="0">
                <a:latin typeface="+mn-lt"/>
              </a:rPr>
              <a:t>(απλή επιλογή με αναφορά) </a:t>
            </a:r>
          </a:p>
        </p:txBody>
      </p:sp>
      <p:graphicFrame>
        <p:nvGraphicFramePr>
          <p:cNvPr id="8" name="Chart 1"/>
          <p:cNvGraphicFramePr>
            <a:graphicFrameLocks/>
          </p:cNvGraphicFramePr>
          <p:nvPr>
            <p:extLst>
              <p:ext uri="{D42A27DB-BD31-4B8C-83A1-F6EECF244321}">
                <p14:modId xmlns:p14="http://schemas.microsoft.com/office/powerpoint/2010/main" val="3873681146"/>
              </p:ext>
            </p:extLst>
          </p:nvPr>
        </p:nvGraphicFramePr>
        <p:xfrm>
          <a:off x="1000125" y="2007424"/>
          <a:ext cx="8116272" cy="3848541"/>
        </p:xfrm>
        <a:graphic>
          <a:graphicData uri="http://schemas.openxmlformats.org/drawingml/2006/chart">
            <c:chart xmlns:c="http://schemas.openxmlformats.org/drawingml/2006/chart" xmlns:r="http://schemas.openxmlformats.org/officeDocument/2006/relationships" r:id="rId3"/>
          </a:graphicData>
        </a:graphic>
      </p:graphicFrame>
      <p:sp>
        <p:nvSpPr>
          <p:cNvPr id="10" name="Ορθογώνιο 9"/>
          <p:cNvSpPr/>
          <p:nvPr/>
        </p:nvSpPr>
        <p:spPr>
          <a:xfrm>
            <a:off x="1835696" y="6021287"/>
            <a:ext cx="4392488" cy="432049"/>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t>
            </a:r>
            <a:r>
              <a:rPr lang="el-GR" sz="1200" dirty="0">
                <a:solidFill>
                  <a:schemeClr val="tx1"/>
                </a:solidFill>
              </a:rPr>
              <a:t> </a:t>
            </a:r>
            <a:r>
              <a:rPr lang="el-GR" sz="1200" dirty="0" smtClean="0">
                <a:solidFill>
                  <a:schemeClr val="tx1"/>
                </a:solidFill>
              </a:rPr>
              <a:t>Σε παρένθεση παρατίθενται τα συγκριτικά αποτελέσματα της αντίστοιχης έρευνας καταναλωτών Ιουλίου 2020</a:t>
            </a:r>
            <a:endParaRPr lang="el-GR" sz="1200" dirty="0">
              <a:solidFill>
                <a:schemeClr val="tx1"/>
              </a:solidFill>
            </a:endParaRPr>
          </a:p>
        </p:txBody>
      </p:sp>
      <p:sp>
        <p:nvSpPr>
          <p:cNvPr id="11" name="TextBox 10"/>
          <p:cNvSpPr txBox="1"/>
          <p:nvPr/>
        </p:nvSpPr>
        <p:spPr>
          <a:xfrm>
            <a:off x="5138201" y="2318683"/>
            <a:ext cx="585927" cy="246221"/>
          </a:xfrm>
          <a:prstGeom prst="rect">
            <a:avLst/>
          </a:prstGeom>
          <a:noFill/>
        </p:spPr>
        <p:txBody>
          <a:bodyPr wrap="square" rtlCol="0">
            <a:spAutoFit/>
          </a:bodyPr>
          <a:lstStyle/>
          <a:p>
            <a:r>
              <a:rPr lang="el-GR" sz="1000" dirty="0" smtClean="0"/>
              <a:t>(*46%)</a:t>
            </a:r>
            <a:endParaRPr lang="el-GR" sz="1000" dirty="0"/>
          </a:p>
        </p:txBody>
      </p:sp>
      <p:sp>
        <p:nvSpPr>
          <p:cNvPr id="12" name="TextBox 11"/>
          <p:cNvSpPr txBox="1"/>
          <p:nvPr/>
        </p:nvSpPr>
        <p:spPr>
          <a:xfrm>
            <a:off x="6948264" y="2318683"/>
            <a:ext cx="585927" cy="246221"/>
          </a:xfrm>
          <a:prstGeom prst="rect">
            <a:avLst/>
          </a:prstGeom>
          <a:noFill/>
        </p:spPr>
        <p:txBody>
          <a:bodyPr wrap="square" rtlCol="0">
            <a:spAutoFit/>
          </a:bodyPr>
          <a:lstStyle/>
          <a:p>
            <a:r>
              <a:rPr lang="el-GR" sz="1000" dirty="0" smtClean="0"/>
              <a:t>(*32%)</a:t>
            </a:r>
            <a:endParaRPr lang="el-GR" sz="1000" dirty="0"/>
          </a:p>
        </p:txBody>
      </p:sp>
      <p:sp>
        <p:nvSpPr>
          <p:cNvPr id="13" name="TextBox 10"/>
          <p:cNvSpPr txBox="1"/>
          <p:nvPr/>
        </p:nvSpPr>
        <p:spPr>
          <a:xfrm>
            <a:off x="8522577" y="2318683"/>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a:t>
            </a:r>
            <a:r>
              <a:rPr lang="el-GR" sz="1000" dirty="0"/>
              <a:t>7</a:t>
            </a:r>
            <a:r>
              <a:rPr lang="el-GR" sz="1000" dirty="0" smtClean="0"/>
              <a:t>%)</a:t>
            </a:r>
            <a:endParaRPr lang="el-GR" sz="1000" dirty="0"/>
          </a:p>
        </p:txBody>
      </p:sp>
      <p:sp>
        <p:nvSpPr>
          <p:cNvPr id="14" name="TextBox 10"/>
          <p:cNvSpPr txBox="1"/>
          <p:nvPr/>
        </p:nvSpPr>
        <p:spPr>
          <a:xfrm>
            <a:off x="7936650" y="2852936"/>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(*18%)</a:t>
            </a:r>
            <a:endParaRPr lang="el-GR" sz="1000" dirty="0"/>
          </a:p>
        </p:txBody>
      </p:sp>
      <p:sp>
        <p:nvSpPr>
          <p:cNvPr id="15" name="TextBox 10"/>
          <p:cNvSpPr txBox="1"/>
          <p:nvPr/>
        </p:nvSpPr>
        <p:spPr>
          <a:xfrm>
            <a:off x="8383012" y="2882225"/>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a:t>
            </a:r>
            <a:r>
              <a:rPr lang="el-GR" sz="1000" dirty="0"/>
              <a:t>3</a:t>
            </a:r>
            <a:r>
              <a:rPr lang="el-GR" sz="1000" dirty="0" smtClean="0"/>
              <a:t>%)</a:t>
            </a:r>
            <a:endParaRPr lang="el-GR" sz="1000" dirty="0"/>
          </a:p>
        </p:txBody>
      </p:sp>
      <p:sp>
        <p:nvSpPr>
          <p:cNvPr id="16" name="TextBox 10"/>
          <p:cNvSpPr txBox="1"/>
          <p:nvPr/>
        </p:nvSpPr>
        <p:spPr>
          <a:xfrm>
            <a:off x="8622723" y="2775878"/>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(*1%)</a:t>
            </a:r>
            <a:endParaRPr lang="el-GR" sz="1000" dirty="0"/>
          </a:p>
        </p:txBody>
      </p:sp>
      <p:sp>
        <p:nvSpPr>
          <p:cNvPr id="17" name="TextBox 10"/>
          <p:cNvSpPr txBox="1"/>
          <p:nvPr/>
        </p:nvSpPr>
        <p:spPr>
          <a:xfrm>
            <a:off x="5508104" y="3933056"/>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(*46%)</a:t>
            </a:r>
            <a:endParaRPr lang="el-GR" sz="1000" dirty="0"/>
          </a:p>
        </p:txBody>
      </p:sp>
      <p:sp>
        <p:nvSpPr>
          <p:cNvPr id="18" name="TextBox 10"/>
          <p:cNvSpPr txBox="1"/>
          <p:nvPr/>
        </p:nvSpPr>
        <p:spPr>
          <a:xfrm>
            <a:off x="4580879" y="4509120"/>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(*19%)</a:t>
            </a:r>
            <a:endParaRPr lang="el-GR" sz="1000" dirty="0"/>
          </a:p>
        </p:txBody>
      </p:sp>
      <p:sp>
        <p:nvSpPr>
          <p:cNvPr id="19" name="TextBox 10"/>
          <p:cNvSpPr txBox="1"/>
          <p:nvPr/>
        </p:nvSpPr>
        <p:spPr>
          <a:xfrm>
            <a:off x="5349293" y="5085184"/>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(*60%)</a:t>
            </a:r>
            <a:endParaRPr lang="el-GR" sz="1000" dirty="0"/>
          </a:p>
        </p:txBody>
      </p:sp>
      <p:sp>
        <p:nvSpPr>
          <p:cNvPr id="20" name="TextBox 10"/>
          <p:cNvSpPr txBox="1"/>
          <p:nvPr/>
        </p:nvSpPr>
        <p:spPr>
          <a:xfrm>
            <a:off x="7350723" y="3933055"/>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(*15%)</a:t>
            </a:r>
            <a:endParaRPr lang="el-GR" sz="1000" dirty="0"/>
          </a:p>
        </p:txBody>
      </p:sp>
      <p:sp>
        <p:nvSpPr>
          <p:cNvPr id="21" name="TextBox 10"/>
          <p:cNvSpPr txBox="1"/>
          <p:nvPr/>
        </p:nvSpPr>
        <p:spPr>
          <a:xfrm>
            <a:off x="7936649" y="3933056"/>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(*14%)</a:t>
            </a:r>
            <a:endParaRPr lang="el-GR" sz="1000" dirty="0"/>
          </a:p>
        </p:txBody>
      </p:sp>
      <p:sp>
        <p:nvSpPr>
          <p:cNvPr id="22" name="TextBox 10"/>
          <p:cNvSpPr txBox="1"/>
          <p:nvPr/>
        </p:nvSpPr>
        <p:spPr>
          <a:xfrm>
            <a:off x="5935220" y="4509120"/>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(*26%)</a:t>
            </a:r>
            <a:endParaRPr lang="el-GR" sz="1000" dirty="0"/>
          </a:p>
        </p:txBody>
      </p:sp>
      <p:sp>
        <p:nvSpPr>
          <p:cNvPr id="23" name="TextBox 10"/>
          <p:cNvSpPr txBox="1"/>
          <p:nvPr/>
        </p:nvSpPr>
        <p:spPr>
          <a:xfrm>
            <a:off x="7206703" y="4509119"/>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(*28%)</a:t>
            </a:r>
            <a:endParaRPr lang="el-GR" sz="1000" dirty="0"/>
          </a:p>
        </p:txBody>
      </p:sp>
      <p:sp>
        <p:nvSpPr>
          <p:cNvPr id="24" name="TextBox 10"/>
          <p:cNvSpPr txBox="1"/>
          <p:nvPr/>
        </p:nvSpPr>
        <p:spPr>
          <a:xfrm>
            <a:off x="8045675" y="4509118"/>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(*24%)</a:t>
            </a:r>
            <a:endParaRPr lang="el-GR" sz="1000" dirty="0"/>
          </a:p>
        </p:txBody>
      </p:sp>
      <p:sp>
        <p:nvSpPr>
          <p:cNvPr id="25" name="TextBox 10"/>
          <p:cNvSpPr txBox="1"/>
          <p:nvPr/>
        </p:nvSpPr>
        <p:spPr>
          <a:xfrm>
            <a:off x="7206702" y="5054987"/>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(*27%)</a:t>
            </a:r>
            <a:endParaRPr lang="el-GR" sz="1000" dirty="0"/>
          </a:p>
        </p:txBody>
      </p:sp>
      <p:sp>
        <p:nvSpPr>
          <p:cNvPr id="26" name="TextBox 10"/>
          <p:cNvSpPr txBox="1"/>
          <p:nvPr/>
        </p:nvSpPr>
        <p:spPr>
          <a:xfrm>
            <a:off x="8090048" y="5054987"/>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a:t>
            </a:r>
            <a:r>
              <a:rPr lang="el-GR" sz="1000" dirty="0"/>
              <a:t>8</a:t>
            </a:r>
            <a:r>
              <a:rPr lang="el-GR" sz="1000" dirty="0" smtClean="0"/>
              <a:t>%)</a:t>
            </a:r>
            <a:endParaRPr lang="el-GR" sz="1000" dirty="0"/>
          </a:p>
        </p:txBody>
      </p:sp>
      <p:sp>
        <p:nvSpPr>
          <p:cNvPr id="27" name="TextBox 10"/>
          <p:cNvSpPr txBox="1"/>
          <p:nvPr/>
        </p:nvSpPr>
        <p:spPr>
          <a:xfrm>
            <a:off x="8631602" y="3377951"/>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(*3%)</a:t>
            </a:r>
            <a:endParaRPr lang="el-GR" sz="1000" dirty="0"/>
          </a:p>
        </p:txBody>
      </p:sp>
      <p:sp>
        <p:nvSpPr>
          <p:cNvPr id="28" name="TextBox 10"/>
          <p:cNvSpPr txBox="1"/>
          <p:nvPr/>
        </p:nvSpPr>
        <p:spPr>
          <a:xfrm>
            <a:off x="8460432" y="5085184"/>
            <a:ext cx="585927"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l-GR" sz="1000" dirty="0" smtClean="0"/>
              <a:t>(*4%)</a:t>
            </a:r>
            <a:endParaRPr lang="el-GR" sz="1000" dirty="0"/>
          </a:p>
        </p:txBody>
      </p:sp>
    </p:spTree>
    <p:extLst>
      <p:ext uri="{BB962C8B-B14F-4D97-AF65-F5344CB8AC3E}">
        <p14:creationId xmlns:p14="http://schemas.microsoft.com/office/powerpoint/2010/main" val="625118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6"/>
          <p:cNvSpPr txBox="1">
            <a:spLocks noChangeArrowheads="1"/>
          </p:cNvSpPr>
          <p:nvPr/>
        </p:nvSpPr>
        <p:spPr bwMode="auto">
          <a:xfrm>
            <a:off x="1000100" y="3110211"/>
            <a:ext cx="8143900" cy="461665"/>
          </a:xfrm>
          <a:prstGeom prst="rect">
            <a:avLst/>
          </a:prstGeom>
          <a:noFill/>
          <a:ln w="9525">
            <a:noFill/>
            <a:miter lim="800000"/>
            <a:headEnd/>
            <a:tailEnd/>
          </a:ln>
        </p:spPr>
        <p:txBody>
          <a:bodyPr wrap="square">
            <a:spAutoFit/>
          </a:bodyPr>
          <a:lstStyle/>
          <a:p>
            <a:pPr algn="ctr"/>
            <a:r>
              <a:rPr lang="el-GR" sz="2400" b="1" dirty="0" smtClean="0">
                <a:effectLst>
                  <a:outerShdw blurRad="38100" dist="38100" dir="2700000" algn="tl">
                    <a:srgbClr val="C0C0C0"/>
                  </a:outerShdw>
                </a:effectLst>
                <a:latin typeface="Corbel" pitchFamily="34" charset="0"/>
              </a:rPr>
              <a:t>Απόψεις Επιχειρήσεων</a:t>
            </a:r>
          </a:p>
        </p:txBody>
      </p:sp>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Tree>
    <p:extLst>
      <p:ext uri="{BB962C8B-B14F-4D97-AF65-F5344CB8AC3E}">
        <p14:creationId xmlns:p14="http://schemas.microsoft.com/office/powerpoint/2010/main" val="1625034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954107"/>
          </a:xfrm>
          <a:prstGeom prst="rect">
            <a:avLst/>
          </a:prstGeom>
          <a:noFill/>
        </p:spPr>
        <p:txBody>
          <a:bodyPr wrap="square" rtlCol="0">
            <a:spAutoFit/>
          </a:bodyPr>
          <a:lstStyle/>
          <a:p>
            <a:pPr algn="ctr"/>
            <a:r>
              <a:rPr lang="el-GR" sz="1400" b="1" dirty="0" smtClean="0">
                <a:latin typeface="+mn-lt"/>
              </a:rPr>
              <a:t>«Ο Πρωθυπουργός στην πρόσφατη ομιλία του στη ΔΕΘ εξήγγειλε μέτρα για την στήριξη της απασχόλησης και των επιχειρήσεων. Θα σας διαβάσω αναλυτικά και θα ήθελα να μου πείτε πόσο σημαντικά τα θεωρείτε σε μια κλίμακα από το 1-Καθόλου μέχρι και το 5-Πολύ:»  </a:t>
            </a:r>
          </a:p>
        </p:txBody>
      </p:sp>
      <p:graphicFrame>
        <p:nvGraphicFramePr>
          <p:cNvPr id="6" name="Chart 1"/>
          <p:cNvGraphicFramePr>
            <a:graphicFrameLocks/>
          </p:cNvGraphicFramePr>
          <p:nvPr>
            <p:extLst>
              <p:ext uri="{D42A27DB-BD31-4B8C-83A1-F6EECF244321}">
                <p14:modId xmlns:p14="http://schemas.microsoft.com/office/powerpoint/2010/main" val="773995846"/>
              </p:ext>
            </p:extLst>
          </p:nvPr>
        </p:nvGraphicFramePr>
        <p:xfrm>
          <a:off x="1043608" y="2420307"/>
          <a:ext cx="8100392" cy="37449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0278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954107"/>
          </a:xfrm>
          <a:prstGeom prst="rect">
            <a:avLst/>
          </a:prstGeom>
          <a:noFill/>
        </p:spPr>
        <p:txBody>
          <a:bodyPr wrap="square" rtlCol="0">
            <a:spAutoFit/>
          </a:bodyPr>
          <a:lstStyle/>
          <a:p>
            <a:pPr algn="ctr"/>
            <a:r>
              <a:rPr lang="el-GR" sz="1400" b="1" dirty="0" smtClean="0">
                <a:latin typeface="+mn-lt"/>
              </a:rPr>
              <a:t>«Ο Πρωθυπουργός στην πρόσφατη ομιλία του στη ΔΕΘ εξήγγειλε μέτρα για την στήριξη της απασχόλησης και των επιχειρήσεων. Θα σας διαβάσω αναλυτικά και θα ήθελα να μου πείτε πόσο σημαντικά τα θεωρείτε σε μια κλίμακα από το 1-Καθόλου μέχρι και το 5-Πολύ:»  </a:t>
            </a:r>
            <a:r>
              <a:rPr lang="en-US" sz="1400" b="1" dirty="0" smtClean="0">
                <a:latin typeface="+mn-lt"/>
              </a:rPr>
              <a:t>[</a:t>
            </a:r>
            <a:r>
              <a:rPr lang="el-GR" sz="1400" b="1" dirty="0" smtClean="0">
                <a:latin typeface="+mn-lt"/>
              </a:rPr>
              <a:t>ΜΕΣΗ ΘΕΣΗ]</a:t>
            </a:r>
          </a:p>
        </p:txBody>
      </p:sp>
      <p:graphicFrame>
        <p:nvGraphicFramePr>
          <p:cNvPr id="7" name="Γράφημα 6"/>
          <p:cNvGraphicFramePr>
            <a:graphicFrameLocks/>
          </p:cNvGraphicFramePr>
          <p:nvPr>
            <p:extLst>
              <p:ext uri="{D42A27DB-BD31-4B8C-83A1-F6EECF244321}">
                <p14:modId xmlns:p14="http://schemas.microsoft.com/office/powerpoint/2010/main" val="296562513"/>
              </p:ext>
            </p:extLst>
          </p:nvPr>
        </p:nvGraphicFramePr>
        <p:xfrm>
          <a:off x="1115615" y="2204864"/>
          <a:ext cx="7992889"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68880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523220"/>
          </a:xfrm>
          <a:prstGeom prst="rect">
            <a:avLst/>
          </a:prstGeom>
          <a:noFill/>
        </p:spPr>
        <p:txBody>
          <a:bodyPr wrap="square" rtlCol="0">
            <a:spAutoFit/>
          </a:bodyPr>
          <a:lstStyle/>
          <a:p>
            <a:pPr algn="ctr"/>
            <a:r>
              <a:rPr lang="el-GR" sz="1400" b="1" dirty="0" smtClean="0">
                <a:latin typeface="+mn-lt"/>
              </a:rPr>
              <a:t>«Έχει μειωθεί ο κύκλος εργασιών της επιχείρησής σας λόγω της πανδημίας του </a:t>
            </a:r>
            <a:r>
              <a:rPr lang="el-GR" sz="1400" b="1" dirty="0" err="1" smtClean="0">
                <a:latin typeface="+mn-lt"/>
              </a:rPr>
              <a:t>κορωνοϊού</a:t>
            </a:r>
            <a:r>
              <a:rPr lang="el-GR" sz="1400" b="1" dirty="0" smtClean="0">
                <a:latin typeface="+mn-lt"/>
              </a:rPr>
              <a:t>;»  </a:t>
            </a:r>
          </a:p>
        </p:txBody>
      </p:sp>
      <p:graphicFrame>
        <p:nvGraphicFramePr>
          <p:cNvPr id="7" name="Chart 12"/>
          <p:cNvGraphicFramePr>
            <a:graphicFrameLocks/>
          </p:cNvGraphicFramePr>
          <p:nvPr>
            <p:extLst>
              <p:ext uri="{D42A27DB-BD31-4B8C-83A1-F6EECF244321}">
                <p14:modId xmlns:p14="http://schemas.microsoft.com/office/powerpoint/2010/main" val="1693285205"/>
              </p:ext>
            </p:extLst>
          </p:nvPr>
        </p:nvGraphicFramePr>
        <p:xfrm>
          <a:off x="1907704" y="2204864"/>
          <a:ext cx="6120680" cy="3960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5177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523220"/>
          </a:xfrm>
          <a:prstGeom prst="rect">
            <a:avLst/>
          </a:prstGeom>
          <a:noFill/>
        </p:spPr>
        <p:txBody>
          <a:bodyPr wrap="square" rtlCol="0">
            <a:spAutoFit/>
          </a:bodyPr>
          <a:lstStyle/>
          <a:p>
            <a:pPr algn="ctr"/>
            <a:r>
              <a:rPr lang="el-GR" sz="1400" b="1" dirty="0" smtClean="0">
                <a:latin typeface="+mn-lt"/>
              </a:rPr>
              <a:t>«Πότε πιστεύετε ότι θα επιστρέψει η επιχείρησή σας σε ένα κανονικό επίπεδο λειτουργίας;»  </a:t>
            </a:r>
          </a:p>
        </p:txBody>
      </p:sp>
      <p:graphicFrame>
        <p:nvGraphicFramePr>
          <p:cNvPr id="6" name="25 - Γράφημα"/>
          <p:cNvGraphicFramePr>
            <a:graphicFrameLocks/>
          </p:cNvGraphicFramePr>
          <p:nvPr>
            <p:extLst>
              <p:ext uri="{D42A27DB-BD31-4B8C-83A1-F6EECF244321}">
                <p14:modId xmlns:p14="http://schemas.microsoft.com/office/powerpoint/2010/main" val="1572810501"/>
              </p:ext>
            </p:extLst>
          </p:nvPr>
        </p:nvGraphicFramePr>
        <p:xfrm>
          <a:off x="1331640" y="2060848"/>
          <a:ext cx="7416824"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29367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523220"/>
          </a:xfrm>
          <a:prstGeom prst="rect">
            <a:avLst/>
          </a:prstGeom>
          <a:noFill/>
        </p:spPr>
        <p:txBody>
          <a:bodyPr wrap="square" rtlCol="0">
            <a:spAutoFit/>
          </a:bodyPr>
          <a:lstStyle/>
          <a:p>
            <a:pPr algn="ctr"/>
            <a:r>
              <a:rPr lang="el-GR" sz="1400" b="1" dirty="0" smtClean="0">
                <a:latin typeface="+mn-lt"/>
              </a:rPr>
              <a:t>«Πώς εκτιμάτε τα μέτρα που έχει λάβει μέχρι σήμερα η πολιτεία για την στήριξη των επιχειρήσεων λόγω της πανδημίας του </a:t>
            </a:r>
            <a:r>
              <a:rPr lang="el-GR" sz="1400" b="1" dirty="0" err="1" smtClean="0">
                <a:latin typeface="+mn-lt"/>
              </a:rPr>
              <a:t>κορωνοϊού</a:t>
            </a:r>
            <a:r>
              <a:rPr lang="el-GR" sz="1400" b="1" dirty="0" smtClean="0">
                <a:latin typeface="+mn-lt"/>
              </a:rPr>
              <a:t>;»  </a:t>
            </a:r>
          </a:p>
        </p:txBody>
      </p:sp>
      <p:graphicFrame>
        <p:nvGraphicFramePr>
          <p:cNvPr id="7" name="Chart 12"/>
          <p:cNvGraphicFramePr>
            <a:graphicFrameLocks/>
          </p:cNvGraphicFramePr>
          <p:nvPr>
            <p:extLst>
              <p:ext uri="{D42A27DB-BD31-4B8C-83A1-F6EECF244321}">
                <p14:modId xmlns:p14="http://schemas.microsoft.com/office/powerpoint/2010/main" val="2684026949"/>
              </p:ext>
            </p:extLst>
          </p:nvPr>
        </p:nvGraphicFramePr>
        <p:xfrm>
          <a:off x="1619672" y="2204865"/>
          <a:ext cx="6624736"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2248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 (απλή επιλογή με αναφορά)</a:t>
            </a:r>
          </a:p>
          <a:p>
            <a:pPr algn="ctr"/>
            <a:r>
              <a:rPr lang="el-GR" sz="1400" b="1" dirty="0" smtClean="0">
                <a:latin typeface="+mn-lt"/>
              </a:rPr>
              <a:t>[ΣΥΓΚΡΙΤΙΚΑ ΑΠΟΤΕΛΕΣΜΑΤΑ]</a:t>
            </a:r>
            <a:endParaRPr lang="el-GR" sz="1400" b="1" dirty="0">
              <a:latin typeface="+mn-lt"/>
            </a:endParaRPr>
          </a:p>
        </p:txBody>
      </p:sp>
      <p:graphicFrame>
        <p:nvGraphicFramePr>
          <p:cNvPr id="5" name="Chart 1"/>
          <p:cNvGraphicFramePr>
            <a:graphicFrameLocks/>
          </p:cNvGraphicFramePr>
          <p:nvPr>
            <p:extLst>
              <p:ext uri="{D42A27DB-BD31-4B8C-83A1-F6EECF244321}">
                <p14:modId xmlns:p14="http://schemas.microsoft.com/office/powerpoint/2010/main" val="900436077"/>
              </p:ext>
            </p:extLst>
          </p:nvPr>
        </p:nvGraphicFramePr>
        <p:xfrm>
          <a:off x="1115616" y="2564904"/>
          <a:ext cx="7776864"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7" name="Ορθογώνιο 6"/>
          <p:cNvSpPr/>
          <p:nvPr/>
        </p:nvSpPr>
        <p:spPr>
          <a:xfrm>
            <a:off x="3098320" y="2111156"/>
            <a:ext cx="38706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smtClean="0"/>
              <a:t>ΓΙΑ ΤΗΝ ΥΓΕΙΑ ΣΑΣ</a:t>
            </a:r>
            <a:endParaRPr lang="el-GR" b="1" dirty="0"/>
          </a:p>
        </p:txBody>
      </p:sp>
    </p:spTree>
    <p:extLst>
      <p:ext uri="{BB962C8B-B14F-4D97-AF65-F5344CB8AC3E}">
        <p14:creationId xmlns:p14="http://schemas.microsoft.com/office/powerpoint/2010/main" val="2638290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523220"/>
          </a:xfrm>
          <a:prstGeom prst="rect">
            <a:avLst/>
          </a:prstGeom>
          <a:noFill/>
        </p:spPr>
        <p:txBody>
          <a:bodyPr wrap="square" rtlCol="0">
            <a:spAutoFit/>
          </a:bodyPr>
          <a:lstStyle/>
          <a:p>
            <a:pPr algn="ctr"/>
            <a:r>
              <a:rPr lang="el-GR" sz="1400" b="1" dirty="0" smtClean="0">
                <a:latin typeface="+mn-lt"/>
              </a:rPr>
              <a:t>«Πόσο σας απασχολεί το ενδεχόμενο ενός νέου </a:t>
            </a:r>
            <a:r>
              <a:rPr lang="en-US" sz="1400" b="1" dirty="0" smtClean="0">
                <a:latin typeface="+mn-lt"/>
              </a:rPr>
              <a:t>lockdown</a:t>
            </a:r>
            <a:r>
              <a:rPr lang="el-GR" sz="1400" b="1" dirty="0" smtClean="0">
                <a:latin typeface="+mn-lt"/>
              </a:rPr>
              <a:t> (κλείσιμο ή περιορισμός λειτουργίας) στην αγορά το επόμενο διάστημα λόγω της πανδημίας του </a:t>
            </a:r>
            <a:r>
              <a:rPr lang="el-GR" sz="1400" b="1" dirty="0" err="1" smtClean="0">
                <a:latin typeface="+mn-lt"/>
              </a:rPr>
              <a:t>κορωνοϊού</a:t>
            </a:r>
            <a:r>
              <a:rPr lang="el-GR" sz="1400" b="1" dirty="0" smtClean="0">
                <a:latin typeface="+mn-lt"/>
              </a:rPr>
              <a:t>;»  </a:t>
            </a:r>
          </a:p>
        </p:txBody>
      </p:sp>
      <p:graphicFrame>
        <p:nvGraphicFramePr>
          <p:cNvPr id="6" name="Chart 12"/>
          <p:cNvGraphicFramePr>
            <a:graphicFrameLocks/>
          </p:cNvGraphicFramePr>
          <p:nvPr>
            <p:extLst>
              <p:ext uri="{D42A27DB-BD31-4B8C-83A1-F6EECF244321}">
                <p14:modId xmlns:p14="http://schemas.microsoft.com/office/powerpoint/2010/main" val="1080724485"/>
              </p:ext>
            </p:extLst>
          </p:nvPr>
        </p:nvGraphicFramePr>
        <p:xfrm>
          <a:off x="1691680" y="2132857"/>
          <a:ext cx="6624736" cy="388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9551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a:t>
            </a:r>
            <a:r>
              <a:rPr lang="en-US" sz="2400" dirty="0" smtClean="0">
                <a:solidFill>
                  <a:srgbClr val="572314"/>
                </a:solidFill>
                <a:effectLst>
                  <a:outerShdw blurRad="38100" dist="38100" dir="2700000" algn="tl">
                    <a:srgbClr val="C0C0C0"/>
                  </a:outerShdw>
                </a:effectLst>
                <a:latin typeface="Corbel" pitchFamily="34" charset="0"/>
              </a:rPr>
              <a:t>20</a:t>
            </a:r>
            <a:endParaRPr lang="el-GR" sz="2400" dirty="0" smtClean="0">
              <a:solidFill>
                <a:srgbClr val="572314"/>
              </a:solidFill>
              <a:effectLst>
                <a:outerShdw blurRad="38100" dist="38100" dir="2700000" algn="tl">
                  <a:srgbClr val="C0C0C0"/>
                </a:outerShdw>
              </a:effectLst>
              <a:latin typeface="Corbel" pitchFamily="34" charset="0"/>
            </a:endParaRP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ΕΠΙΧΕΙΡΗΣΕΩΝ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5" name="TextBox 4"/>
          <p:cNvSpPr txBox="1"/>
          <p:nvPr/>
        </p:nvSpPr>
        <p:spPr>
          <a:xfrm>
            <a:off x="1691680" y="1466200"/>
            <a:ext cx="6840760" cy="523220"/>
          </a:xfrm>
          <a:prstGeom prst="rect">
            <a:avLst/>
          </a:prstGeom>
          <a:noFill/>
        </p:spPr>
        <p:txBody>
          <a:bodyPr wrap="square" rtlCol="0">
            <a:spAutoFit/>
          </a:bodyPr>
          <a:lstStyle/>
          <a:p>
            <a:pPr algn="ctr"/>
            <a:r>
              <a:rPr lang="el-GR" sz="1400" b="1" dirty="0" smtClean="0">
                <a:latin typeface="+mn-lt"/>
              </a:rPr>
              <a:t>«Υπάρχει κάποιο σχέδιο ή προετοιμασία στην επιχείρησή σας για την αντιμετώπιση </a:t>
            </a:r>
            <a:r>
              <a:rPr lang="el-GR" sz="1400" b="1" smtClean="0">
                <a:latin typeface="+mn-lt"/>
              </a:rPr>
              <a:t>ενός νέου </a:t>
            </a:r>
            <a:r>
              <a:rPr lang="en-US" sz="1400" b="1" dirty="0" smtClean="0">
                <a:latin typeface="+mn-lt"/>
              </a:rPr>
              <a:t>lockdown</a:t>
            </a:r>
            <a:r>
              <a:rPr lang="el-GR" sz="1400" b="1" dirty="0" smtClean="0">
                <a:latin typeface="+mn-lt"/>
              </a:rPr>
              <a:t> (κλείσιμο ή περιορισμός λειτουργίας) στην αγορά;»  </a:t>
            </a:r>
          </a:p>
        </p:txBody>
      </p:sp>
      <p:graphicFrame>
        <p:nvGraphicFramePr>
          <p:cNvPr id="7" name="Chart 12"/>
          <p:cNvGraphicFramePr>
            <a:graphicFrameLocks/>
          </p:cNvGraphicFramePr>
          <p:nvPr>
            <p:extLst>
              <p:ext uri="{D42A27DB-BD31-4B8C-83A1-F6EECF244321}">
                <p14:modId xmlns:p14="http://schemas.microsoft.com/office/powerpoint/2010/main" val="2232831655"/>
              </p:ext>
            </p:extLst>
          </p:nvPr>
        </p:nvGraphicFramePr>
        <p:xfrm>
          <a:off x="1187624" y="2204864"/>
          <a:ext cx="7344816" cy="38884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4430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3786188" y="2524125"/>
            <a:ext cx="2143125" cy="3016250"/>
          </a:xfrm>
          <a:prstGeom prst="rect">
            <a:avLst/>
          </a:prstGeom>
          <a:noFill/>
          <a:ln w="9525">
            <a:noFill/>
            <a:miter lim="800000"/>
            <a:headEnd/>
            <a:tailEnd/>
          </a:ln>
        </p:spPr>
      </p:pic>
      <p:sp>
        <p:nvSpPr>
          <p:cNvPr id="8" name="Title 1"/>
          <p:cNvSpPr>
            <a:spLocks/>
          </p:cNvSpPr>
          <p:nvPr/>
        </p:nvSpPr>
        <p:spPr bwMode="auto">
          <a:xfrm>
            <a:off x="1000125" y="11588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2019</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a:t>
            </a:r>
            <a:endParaRPr lang="el-GR" sz="2900" dirty="0">
              <a:solidFill>
                <a:srgbClr val="572314"/>
              </a:solidFill>
              <a:effectLst>
                <a:outerShdw blurRad="38100" dist="38100" dir="2700000" algn="tl">
                  <a:srgbClr val="C0C0C0"/>
                </a:outerShdw>
              </a:effectLst>
              <a:latin typeface="Corbe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 (απλή επιλογή με αναφορά)</a:t>
            </a:r>
          </a:p>
          <a:p>
            <a:pPr algn="ctr"/>
            <a:r>
              <a:rPr lang="el-GR" sz="1400" b="1" dirty="0" smtClean="0">
                <a:latin typeface="+mn-lt"/>
              </a:rPr>
              <a:t>[ΣΥΓΚΡΙΤΙΚΑ ΑΠΟΤΕΛΕΣΜΑΤΑ]</a:t>
            </a:r>
            <a:endParaRPr lang="el-GR" sz="1400" b="1" dirty="0">
              <a:latin typeface="+mn-lt"/>
            </a:endParaRPr>
          </a:p>
        </p:txBody>
      </p:sp>
      <p:sp>
        <p:nvSpPr>
          <p:cNvPr id="7" name="Ορθογώνιο 6"/>
          <p:cNvSpPr/>
          <p:nvPr/>
        </p:nvSpPr>
        <p:spPr>
          <a:xfrm>
            <a:off x="3098320" y="2111156"/>
            <a:ext cx="38706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smtClean="0"/>
              <a:t>ΓΙΑ ΤΗΝ ΥΓΕΙΑ ΤΩΝ ΔΙΚΩΝ ΣΑΣ</a:t>
            </a:r>
            <a:endParaRPr lang="el-GR" b="1" dirty="0"/>
          </a:p>
        </p:txBody>
      </p:sp>
      <p:graphicFrame>
        <p:nvGraphicFramePr>
          <p:cNvPr id="6" name="Chart 1"/>
          <p:cNvGraphicFramePr>
            <a:graphicFrameLocks/>
          </p:cNvGraphicFramePr>
          <p:nvPr>
            <p:extLst>
              <p:ext uri="{D42A27DB-BD31-4B8C-83A1-F6EECF244321}">
                <p14:modId xmlns:p14="http://schemas.microsoft.com/office/powerpoint/2010/main" val="565538581"/>
              </p:ext>
            </p:extLst>
          </p:nvPr>
        </p:nvGraphicFramePr>
        <p:xfrm>
          <a:off x="1000124" y="2708920"/>
          <a:ext cx="8108379" cy="32403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5238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«Σε μια κλίμακα από το 1 – Καθόλου μέχρι και το 5 – Πολύ, πόσο θα λέγατε ότι σας ανησυχεί το θέμα του κορωνοϊού» (απλή επιλογή με αναφορά)</a:t>
            </a:r>
          </a:p>
          <a:p>
            <a:pPr algn="ctr"/>
            <a:r>
              <a:rPr lang="el-GR" sz="1400" b="1" dirty="0" smtClean="0">
                <a:latin typeface="+mn-lt"/>
              </a:rPr>
              <a:t>[ΣΥΓΚΡΙΤΙΚΑ ΑΠΟΤΕΛΕΣΜΑΤΑ]</a:t>
            </a:r>
            <a:endParaRPr lang="el-GR" sz="1400" b="1" dirty="0">
              <a:latin typeface="+mn-lt"/>
            </a:endParaRPr>
          </a:p>
        </p:txBody>
      </p:sp>
      <p:sp>
        <p:nvSpPr>
          <p:cNvPr id="7" name="Ορθογώνιο 6"/>
          <p:cNvSpPr/>
          <p:nvPr/>
        </p:nvSpPr>
        <p:spPr>
          <a:xfrm>
            <a:off x="3098320" y="2111156"/>
            <a:ext cx="3870664" cy="38174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smtClean="0"/>
              <a:t>ΓΙΑ ΤΑ ΟΙΚΟΝΟΜΙΚΑ ΣΑΣ</a:t>
            </a:r>
            <a:endParaRPr lang="el-GR" b="1" dirty="0"/>
          </a:p>
        </p:txBody>
      </p:sp>
      <p:graphicFrame>
        <p:nvGraphicFramePr>
          <p:cNvPr id="8" name="Chart 1"/>
          <p:cNvGraphicFramePr>
            <a:graphicFrameLocks/>
          </p:cNvGraphicFramePr>
          <p:nvPr>
            <p:extLst>
              <p:ext uri="{D42A27DB-BD31-4B8C-83A1-F6EECF244321}">
                <p14:modId xmlns:p14="http://schemas.microsoft.com/office/powerpoint/2010/main" val="2678891331"/>
              </p:ext>
            </p:extLst>
          </p:nvPr>
        </p:nvGraphicFramePr>
        <p:xfrm>
          <a:off x="1000125" y="2564904"/>
          <a:ext cx="8036372" cy="3312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6367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dirty="0" smtClean="0">
                <a:latin typeface="+mn-lt"/>
              </a:rPr>
              <a:t>«Ποια από τα παρακάτω συναισθήματα θα λέγατε ότι έχετε κυρίως για την επιδημία του κορωνοϊού;» (μέχρι δύο επιλογές)</a:t>
            </a:r>
          </a:p>
        </p:txBody>
      </p:sp>
      <p:graphicFrame>
        <p:nvGraphicFramePr>
          <p:cNvPr id="6" name="22 - Γράφημα"/>
          <p:cNvGraphicFramePr>
            <a:graphicFrameLocks/>
          </p:cNvGraphicFramePr>
          <p:nvPr>
            <p:extLst>
              <p:ext uri="{D42A27DB-BD31-4B8C-83A1-F6EECF244321}">
                <p14:modId xmlns:p14="http://schemas.microsoft.com/office/powerpoint/2010/main" val="3573984406"/>
              </p:ext>
            </p:extLst>
          </p:nvPr>
        </p:nvGraphicFramePr>
        <p:xfrm>
          <a:off x="1000125" y="1916832"/>
          <a:ext cx="7964363" cy="4032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2709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738664"/>
          </a:xfrm>
          <a:prstGeom prst="rect">
            <a:avLst/>
          </a:prstGeom>
          <a:noFill/>
        </p:spPr>
        <p:txBody>
          <a:bodyPr wrap="square" rtlCol="0">
            <a:spAutoFit/>
          </a:bodyPr>
          <a:lstStyle/>
          <a:p>
            <a:pPr algn="ctr"/>
            <a:r>
              <a:rPr lang="el-GR" sz="1400" b="1" dirty="0" smtClean="0">
                <a:latin typeface="+mn-lt"/>
              </a:rPr>
              <a:t>«Ποια από τα παρακάτω συναισθήματα θα λέγατε ότι έχετε κυρίως για την επιδημία του κορωνοϊού;» (μέχρι δύο επιλογές)</a:t>
            </a:r>
            <a:endParaRPr lang="en-US" sz="1400" b="1" dirty="0" smtClean="0">
              <a:latin typeface="+mn-lt"/>
            </a:endParaRPr>
          </a:p>
          <a:p>
            <a:pPr algn="ctr"/>
            <a:r>
              <a:rPr lang="en-US" sz="1400" b="1" dirty="0" smtClean="0">
                <a:latin typeface="+mn-lt"/>
              </a:rPr>
              <a:t>[</a:t>
            </a:r>
            <a:r>
              <a:rPr lang="el-GR" sz="1400" b="1" dirty="0" smtClean="0">
                <a:latin typeface="+mn-lt"/>
              </a:rPr>
              <a:t>ΣΥΓΚΡΙΤΙΚΑ ΑΠΟΤΕΛΕΣΜΑΤΑ]</a:t>
            </a:r>
          </a:p>
        </p:txBody>
      </p:sp>
      <p:graphicFrame>
        <p:nvGraphicFramePr>
          <p:cNvPr id="5" name="Γράφημα 4"/>
          <p:cNvGraphicFramePr>
            <a:graphicFrameLocks/>
          </p:cNvGraphicFramePr>
          <p:nvPr>
            <p:extLst>
              <p:ext uri="{D42A27DB-BD31-4B8C-83A1-F6EECF244321}">
                <p14:modId xmlns:p14="http://schemas.microsoft.com/office/powerpoint/2010/main" val="3003255226"/>
              </p:ext>
            </p:extLst>
          </p:nvPr>
        </p:nvGraphicFramePr>
        <p:xfrm>
          <a:off x="1259632" y="2007424"/>
          <a:ext cx="7776864" cy="4013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0536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1000125" y="-73818"/>
            <a:ext cx="8143875" cy="1198562"/>
          </a:xfrm>
          <a:prstGeom prst="rect">
            <a:avLst/>
          </a:prstGeom>
          <a:noFill/>
          <a:ln w="9525">
            <a:noFill/>
            <a:miter lim="800000"/>
            <a:headEnd/>
            <a:tailEnd/>
          </a:ln>
        </p:spPr>
        <p:txBody>
          <a:bodyPr anchor="b"/>
          <a:lstStyle/>
          <a:p>
            <a:pPr algn="ctr">
              <a:defRPr/>
            </a:pPr>
            <a:r>
              <a:rPr lang="el-GR" sz="2400" dirty="0" smtClean="0">
                <a:solidFill>
                  <a:srgbClr val="572314"/>
                </a:solidFill>
                <a:effectLst>
                  <a:outerShdw blurRad="38100" dist="38100" dir="2700000" algn="tl">
                    <a:srgbClr val="C0C0C0"/>
                  </a:outerShdw>
                </a:effectLst>
                <a:latin typeface="Corbel" pitchFamily="34" charset="0"/>
              </a:rPr>
              <a:t>ΒΑΡΟΜΕΤΡΟ ΕΒΕΘ – Σεπτέμβριος 2020</a:t>
            </a:r>
          </a:p>
          <a:p>
            <a:pPr algn="ctr">
              <a:defRPr/>
            </a:pPr>
            <a:r>
              <a:rPr lang="en-US" sz="2900" dirty="0" smtClean="0">
                <a:solidFill>
                  <a:srgbClr val="572314"/>
                </a:solidFill>
                <a:effectLst>
                  <a:outerShdw blurRad="38100" dist="38100" dir="2700000" algn="tl">
                    <a:srgbClr val="C0C0C0"/>
                  </a:outerShdw>
                </a:effectLst>
                <a:latin typeface="Corbel" pitchFamily="34" charset="0"/>
              </a:rPr>
              <a:t>AD – HOC </a:t>
            </a:r>
            <a:r>
              <a:rPr lang="el-GR" sz="2900" dirty="0" smtClean="0">
                <a:solidFill>
                  <a:srgbClr val="572314"/>
                </a:solidFill>
                <a:effectLst>
                  <a:outerShdw blurRad="38100" dist="38100" dir="2700000" algn="tl">
                    <a:srgbClr val="C0C0C0"/>
                  </a:outerShdw>
                </a:effectLst>
                <a:latin typeface="Corbel" pitchFamily="34" charset="0"/>
              </a:rPr>
              <a:t>ΕΡΩΤΗΣΕΙΣ ΚΑΤΑΝΑΛΩΤΩΝ</a:t>
            </a:r>
            <a:endParaRPr lang="el-GR" sz="2900" dirty="0">
              <a:solidFill>
                <a:srgbClr val="572314"/>
              </a:solidFill>
              <a:effectLst>
                <a:outerShdw blurRad="38100" dist="38100" dir="2700000" algn="tl">
                  <a:srgbClr val="C0C0C0"/>
                </a:outerShdw>
              </a:effectLst>
              <a:latin typeface="Corbel" pitchFamily="34" charset="0"/>
            </a:endParaRPr>
          </a:p>
        </p:txBody>
      </p:sp>
      <p:sp>
        <p:nvSpPr>
          <p:cNvPr id="2" name="TextBox 1"/>
          <p:cNvSpPr txBox="1"/>
          <p:nvPr/>
        </p:nvSpPr>
        <p:spPr>
          <a:xfrm>
            <a:off x="1691680" y="1268760"/>
            <a:ext cx="6840760" cy="523220"/>
          </a:xfrm>
          <a:prstGeom prst="rect">
            <a:avLst/>
          </a:prstGeom>
          <a:noFill/>
        </p:spPr>
        <p:txBody>
          <a:bodyPr wrap="square" rtlCol="0">
            <a:spAutoFit/>
          </a:bodyPr>
          <a:lstStyle/>
          <a:p>
            <a:pPr algn="ctr"/>
            <a:r>
              <a:rPr lang="el-GR" sz="1400" b="1" dirty="0" smtClean="0">
                <a:latin typeface="+mn-lt"/>
              </a:rPr>
              <a:t>«Πόσο θεωρείτε ότι έχει επηρεαστεί η κοινωνική σας ζωή και συμπεριφορά από τους περιορισμούς που ισχύουν και ίσχυαν μέχρι πρόσφατα;» (απλή επιλογή με αναφορά)</a:t>
            </a:r>
            <a:endParaRPr lang="en-US" sz="1400" b="1" dirty="0" smtClean="0">
              <a:latin typeface="+mn-lt"/>
            </a:endParaRPr>
          </a:p>
        </p:txBody>
      </p:sp>
      <p:graphicFrame>
        <p:nvGraphicFramePr>
          <p:cNvPr id="6" name="Γράφημα 5"/>
          <p:cNvGraphicFramePr>
            <a:graphicFrameLocks/>
          </p:cNvGraphicFramePr>
          <p:nvPr>
            <p:extLst>
              <p:ext uri="{D42A27DB-BD31-4B8C-83A1-F6EECF244321}">
                <p14:modId xmlns:p14="http://schemas.microsoft.com/office/powerpoint/2010/main" val="2390441819"/>
              </p:ext>
            </p:extLst>
          </p:nvPr>
        </p:nvGraphicFramePr>
        <p:xfrm>
          <a:off x="1000124" y="1791980"/>
          <a:ext cx="7964363" cy="4040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37442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Override>
</file>

<file path=docProps/app.xml><?xml version="1.0" encoding="utf-8"?>
<Properties xmlns="http://schemas.openxmlformats.org/officeDocument/2006/extended-properties" xmlns:vt="http://schemas.openxmlformats.org/officeDocument/2006/docPropsVTypes">
  <Template>Solstice</Template>
  <TotalTime>4845</TotalTime>
  <Words>2174</Words>
  <Application>Microsoft Office PowerPoint</Application>
  <PresentationFormat>Προβολή στην οθόνη (4:3)</PresentationFormat>
  <Paragraphs>410</Paragraphs>
  <Slides>42</Slides>
  <Notes>42</Notes>
  <HiddenSlides>0</HiddenSlides>
  <MMClips>0</MMClips>
  <ScaleCrop>false</ScaleCrop>
  <HeadingPairs>
    <vt:vector size="4" baseType="variant">
      <vt:variant>
        <vt:lpstr>Θέμα</vt:lpstr>
      </vt:variant>
      <vt:variant>
        <vt:i4>1</vt:i4>
      </vt:variant>
      <vt:variant>
        <vt:lpstr>Τίτλοι διαφανειών</vt:lpstr>
      </vt:variant>
      <vt:variant>
        <vt:i4>42</vt:i4>
      </vt:variant>
    </vt:vector>
  </HeadingPairs>
  <TitlesOfParts>
    <vt:vector size="43" baseType="lpstr">
      <vt:lpstr>Solstice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Ανατολικό</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Εμπορικά Κέντρα – Τοπικές Αγορές</dc:title>
  <dc:creator>Πασχάλης Τεμεκενίδης</dc:creator>
  <cp:lastModifiedBy>Eva</cp:lastModifiedBy>
  <cp:revision>966</cp:revision>
  <dcterms:created xsi:type="dcterms:W3CDTF">2008-09-25T06:40:00Z</dcterms:created>
  <dcterms:modified xsi:type="dcterms:W3CDTF">2020-10-12T10:22:52Z</dcterms:modified>
</cp:coreProperties>
</file>